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503" r:id="rId2"/>
    <p:sldId id="504" r:id="rId3"/>
    <p:sldId id="510" r:id="rId4"/>
    <p:sldId id="505" r:id="rId5"/>
    <p:sldId id="511" r:id="rId6"/>
    <p:sldId id="536" r:id="rId7"/>
    <p:sldId id="537" r:id="rId8"/>
    <p:sldId id="506" r:id="rId9"/>
    <p:sldId id="512" r:id="rId10"/>
    <p:sldId id="538" r:id="rId11"/>
    <p:sldId id="539" r:id="rId12"/>
    <p:sldId id="540" r:id="rId13"/>
    <p:sldId id="541" r:id="rId14"/>
    <p:sldId id="542" r:id="rId15"/>
    <p:sldId id="543" r:id="rId16"/>
    <p:sldId id="544" r:id="rId17"/>
    <p:sldId id="545" r:id="rId18"/>
    <p:sldId id="546" r:id="rId19"/>
    <p:sldId id="547" r:id="rId20"/>
    <p:sldId id="549" r:id="rId21"/>
    <p:sldId id="550" r:id="rId22"/>
    <p:sldId id="551" r:id="rId23"/>
    <p:sldId id="552" r:id="rId24"/>
    <p:sldId id="553" r:id="rId25"/>
    <p:sldId id="555" r:id="rId26"/>
    <p:sldId id="556" r:id="rId27"/>
    <p:sldId id="557" r:id="rId28"/>
    <p:sldId id="509" r:id="rId29"/>
    <p:sldId id="513" r:id="rId30"/>
    <p:sldId id="559" r:id="rId31"/>
    <p:sldId id="560" r:id="rId32"/>
    <p:sldId id="561" r:id="rId33"/>
    <p:sldId id="562" r:id="rId34"/>
    <p:sldId id="563" r:id="rId35"/>
    <p:sldId id="564" r:id="rId36"/>
    <p:sldId id="565" r:id="rId37"/>
    <p:sldId id="566" r:id="rId38"/>
    <p:sldId id="568" r:id="rId39"/>
    <p:sldId id="569" r:id="rId40"/>
    <p:sldId id="570" r:id="rId41"/>
    <p:sldId id="571" r:id="rId42"/>
    <p:sldId id="572" r:id="rId43"/>
    <p:sldId id="574" r:id="rId44"/>
    <p:sldId id="575" r:id="rId45"/>
    <p:sldId id="576" r:id="rId46"/>
    <p:sldId id="507" r:id="rId47"/>
    <p:sldId id="580" r:id="rId48"/>
    <p:sldId id="514" r:id="rId49"/>
    <p:sldId id="577" r:id="rId50"/>
    <p:sldId id="578" r:id="rId51"/>
    <p:sldId id="508" r:id="rId52"/>
    <p:sldId id="515" r:id="rId53"/>
    <p:sldId id="579" r:id="rId54"/>
    <p:sldId id="581" r:id="rId55"/>
  </p:sldIdLst>
  <p:sldSz cx="6858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38B17084-30D2-468E-A7CD-8BC6E849734A}">
          <p14:sldIdLst>
            <p14:sldId id="503"/>
            <p14:sldId id="504"/>
            <p14:sldId id="510"/>
          </p14:sldIdLst>
        </p14:section>
        <p14:section name="Data Pre-processing" id="{F1A1AD20-B6DA-426A-BA9E-9F3966EF022C}">
          <p14:sldIdLst>
            <p14:sldId id="505"/>
            <p14:sldId id="511"/>
            <p14:sldId id="536"/>
            <p14:sldId id="537"/>
          </p14:sldIdLst>
        </p14:section>
        <p14:section name="Influencer &amp; Publisher Segmentation" id="{E1DF18B3-B226-4A85-8E44-3440354160B2}">
          <p14:sldIdLst>
            <p14:sldId id="506"/>
            <p14:sldId id="512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9"/>
            <p14:sldId id="550"/>
            <p14:sldId id="551"/>
            <p14:sldId id="552"/>
            <p14:sldId id="553"/>
            <p14:sldId id="555"/>
            <p14:sldId id="556"/>
            <p14:sldId id="557"/>
          </p14:sldIdLst>
        </p14:section>
        <p14:section name="Content Sharing Pattern" id="{6D54FCEA-C8F6-4C14-8D5D-513DBF1ECEA6}">
          <p14:sldIdLst>
            <p14:sldId id="509"/>
            <p14:sldId id="513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8"/>
            <p14:sldId id="569"/>
            <p14:sldId id="570"/>
            <p14:sldId id="571"/>
            <p14:sldId id="572"/>
            <p14:sldId id="574"/>
            <p14:sldId id="575"/>
            <p14:sldId id="576"/>
          </p14:sldIdLst>
        </p14:section>
        <p14:section name="Recommendations" id="{D8AE9932-4FA4-4D73-88FD-CA76251B3C1A}">
          <p14:sldIdLst>
            <p14:sldId id="507"/>
            <p14:sldId id="580"/>
            <p14:sldId id="514"/>
            <p14:sldId id="577"/>
            <p14:sldId id="578"/>
          </p14:sldIdLst>
        </p14:section>
        <p14:section name="Conclusion" id="{CBE20634-4938-431F-9EB4-76AE7DA08C7D}">
          <p14:sldIdLst>
            <p14:sldId id="508"/>
            <p14:sldId id="515"/>
            <p14:sldId id="579"/>
            <p14:sldId id="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bham PERIWAL" initials="SP" lastIdx="8" clrIdx="0">
    <p:extLst>
      <p:ext uri="{19B8F6BF-5375-455C-9EA6-DF929625EA0E}">
        <p15:presenceInfo xmlns:p15="http://schemas.microsoft.com/office/powerpoint/2012/main" userId="Shubham PERIWAL" providerId="None"/>
      </p:ext>
    </p:extLst>
  </p:cmAuthor>
  <p:cmAuthor id="2" name="ZHUO Yunying" initials="ZY" lastIdx="1" clrIdx="1">
    <p:extLst>
      <p:ext uri="{19B8F6BF-5375-455C-9EA6-DF929625EA0E}">
        <p15:presenceInfo xmlns:p15="http://schemas.microsoft.com/office/powerpoint/2012/main" userId="S::yyzhuo.2016@business.smu.edu.sg::d5e2567b-cd71-4d30-ab4c-b53ec0a3bab5" providerId="AD"/>
      </p:ext>
    </p:extLst>
  </p:cmAuthor>
  <p:cmAuthor id="3" name="Shubham PERIWAL" initials="SP [2]" lastIdx="1" clrIdx="2">
    <p:extLst>
      <p:ext uri="{19B8F6BF-5375-455C-9EA6-DF929625EA0E}">
        <p15:presenceInfo xmlns:p15="http://schemas.microsoft.com/office/powerpoint/2012/main" userId="S::shubhamp.2016@sis.smu.edu.sg::295a3ff1-dfc9-41fc-84a8-d88563b4e444" providerId="AD"/>
      </p:ext>
    </p:extLst>
  </p:cmAuthor>
  <p:cmAuthor id="4" name="sean lee" initials="sl" lastIdx="1" clrIdx="3">
    <p:extLst>
      <p:ext uri="{19B8F6BF-5375-455C-9EA6-DF929625EA0E}">
        <p15:presenceInfo xmlns:p15="http://schemas.microsoft.com/office/powerpoint/2012/main" userId="d7b5a51e9e65a7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2161"/>
    <a:srgbClr val="0034A4"/>
    <a:srgbClr val="FFFFFF"/>
    <a:srgbClr val="748D99"/>
    <a:srgbClr val="92D050"/>
    <a:srgbClr val="00B050"/>
    <a:srgbClr val="EF8600"/>
    <a:srgbClr val="FFC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07" autoAdjust="0"/>
    <p:restoredTop sz="80511" autoAdjust="0"/>
  </p:normalViewPr>
  <p:slideViewPr>
    <p:cSldViewPr snapToGrid="0">
      <p:cViewPr varScale="1">
        <p:scale>
          <a:sx n="71" d="100"/>
          <a:sy n="71" d="100"/>
        </p:scale>
        <p:origin x="1216" y="3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696ECB-CBAE-2F4D-9F7B-E5ED5A0FAAC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36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tweets and publishers have very little followers but tweets go viral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184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044B36-8297-7C48-9F82-4CC58A616B78}"/>
              </a:ext>
            </a:extLst>
          </p:cNvPr>
          <p:cNvSpPr/>
          <p:nvPr userDrawn="1"/>
        </p:nvSpPr>
        <p:spPr>
          <a:xfrm>
            <a:off x="1073334" y="4793743"/>
            <a:ext cx="989910" cy="28613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800" b="1">
                <a:solidFill>
                  <a:schemeClr val="tx1"/>
                </a:solidFill>
              </a:rPr>
              <a:t>Data</a:t>
            </a:r>
          </a:p>
          <a:p>
            <a:pPr lvl="0" algn="ctr"/>
            <a:r>
              <a:rPr lang="en-GB" sz="800" b="1">
                <a:solidFill>
                  <a:schemeClr val="tx1"/>
                </a:solidFill>
              </a:rPr>
              <a:t>Pre-processing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AB764C-2E38-9444-AD5A-111F80E014AC}"/>
              </a:ext>
            </a:extLst>
          </p:cNvPr>
          <p:cNvSpPr/>
          <p:nvPr userDrawn="1"/>
        </p:nvSpPr>
        <p:spPr>
          <a:xfrm>
            <a:off x="2296000" y="4789435"/>
            <a:ext cx="919633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Stakeholder Segmentation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C9FDB8-346D-CF46-80EA-E067DE3AF515}"/>
              </a:ext>
            </a:extLst>
          </p:cNvPr>
          <p:cNvSpPr/>
          <p:nvPr userDrawn="1"/>
        </p:nvSpPr>
        <p:spPr>
          <a:xfrm>
            <a:off x="3422201" y="4789434"/>
            <a:ext cx="1117698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Content Sharing Pattern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F91AFC-ACB4-CD4B-BD7A-C79D5E6A6EC6}"/>
              </a:ext>
            </a:extLst>
          </p:cNvPr>
          <p:cNvSpPr/>
          <p:nvPr userDrawn="1"/>
        </p:nvSpPr>
        <p:spPr>
          <a:xfrm>
            <a:off x="4731115" y="4789430"/>
            <a:ext cx="1117697" cy="286143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Recommendations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8034AB-9648-1A4A-8777-54119B5CADA3}"/>
              </a:ext>
            </a:extLst>
          </p:cNvPr>
          <p:cNvCxnSpPr>
            <a:cxnSpLocks/>
            <a:stCxn id="28" idx="3"/>
          </p:cNvCxnSpPr>
          <p:nvPr userDrawn="1"/>
        </p:nvCxnSpPr>
        <p:spPr>
          <a:xfrm flipV="1">
            <a:off x="882074" y="4936817"/>
            <a:ext cx="178540" cy="2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BDBC49-D785-2C46-9776-4DFECA047FBC}"/>
              </a:ext>
            </a:extLst>
          </p:cNvPr>
          <p:cNvCxnSpPr>
            <a:cxnSpLocks/>
            <a:stCxn id="20" idx="3"/>
            <a:endCxn id="21" idx="1"/>
          </p:cNvCxnSpPr>
          <p:nvPr userDrawn="1"/>
        </p:nvCxnSpPr>
        <p:spPr>
          <a:xfrm flipV="1">
            <a:off x="2063244" y="4932505"/>
            <a:ext cx="232756" cy="43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F09E10-BA46-6643-A9FB-B5B8686D8AB4}"/>
              </a:ext>
            </a:extLst>
          </p:cNvPr>
          <p:cNvCxnSpPr>
            <a:cxnSpLocks/>
            <a:stCxn id="21" idx="3"/>
            <a:endCxn id="22" idx="1"/>
          </p:cNvCxnSpPr>
          <p:nvPr userDrawn="1"/>
        </p:nvCxnSpPr>
        <p:spPr>
          <a:xfrm flipV="1">
            <a:off x="3215633" y="4932504"/>
            <a:ext cx="20656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334A69-A73C-1748-9195-878C127A48F7}"/>
              </a:ext>
            </a:extLst>
          </p:cNvPr>
          <p:cNvCxnSpPr>
            <a:cxnSpLocks/>
            <a:stCxn id="22" idx="3"/>
            <a:endCxn id="23" idx="1"/>
          </p:cNvCxnSpPr>
          <p:nvPr userDrawn="1"/>
        </p:nvCxnSpPr>
        <p:spPr>
          <a:xfrm flipV="1">
            <a:off x="4539899" y="4932502"/>
            <a:ext cx="191216" cy="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08196-A78B-7C47-ADE9-44B4E2B0AE87}"/>
              </a:ext>
            </a:extLst>
          </p:cNvPr>
          <p:cNvSpPr/>
          <p:nvPr userDrawn="1"/>
        </p:nvSpPr>
        <p:spPr>
          <a:xfrm>
            <a:off x="95145" y="4796388"/>
            <a:ext cx="786929" cy="286149"/>
          </a:xfrm>
          <a:prstGeom prst="rect">
            <a:avLst/>
          </a:prstGeom>
          <a:solidFill>
            <a:srgbClr val="01216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bg1"/>
                </a:solidFill>
                <a:highlight>
                  <a:srgbClr val="012161"/>
                </a:highlight>
              </a:rPr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7204C4-9A99-1F4F-AA55-222013D9D583}"/>
              </a:ext>
            </a:extLst>
          </p:cNvPr>
          <p:cNvSpPr/>
          <p:nvPr userDrawn="1"/>
        </p:nvSpPr>
        <p:spPr>
          <a:xfrm>
            <a:off x="6016132" y="4789425"/>
            <a:ext cx="782911" cy="286148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FC959A-A400-3047-ABA5-714163D51F43}"/>
              </a:ext>
            </a:extLst>
          </p:cNvPr>
          <p:cNvCxnSpPr>
            <a:cxnSpLocks/>
            <a:stCxn id="23" idx="3"/>
            <a:endCxn id="30" idx="1"/>
          </p:cNvCxnSpPr>
          <p:nvPr userDrawn="1"/>
        </p:nvCxnSpPr>
        <p:spPr>
          <a:xfrm flipV="1">
            <a:off x="5848812" y="4932499"/>
            <a:ext cx="167320" cy="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FE340FB-4FDE-4A4C-84BE-D9DA103608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9874" y="55877"/>
            <a:ext cx="1518126" cy="54429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2482ECD-9CA3-4F8F-897C-6B19CF2043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5" y="172162"/>
            <a:ext cx="395673" cy="39567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31020B1-5E15-42CD-A0E3-60CF0F398D70}"/>
              </a:ext>
            </a:extLst>
          </p:cNvPr>
          <p:cNvSpPr/>
          <p:nvPr userDrawn="1"/>
        </p:nvSpPr>
        <p:spPr>
          <a:xfrm>
            <a:off x="-6800" y="-1658"/>
            <a:ext cx="6941855" cy="100169"/>
          </a:xfrm>
          <a:prstGeom prst="rect">
            <a:avLst/>
          </a:prstGeom>
          <a:solidFill>
            <a:srgbClr val="003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34A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044B36-8297-7C48-9F82-4CC58A616B78}"/>
              </a:ext>
            </a:extLst>
          </p:cNvPr>
          <p:cNvSpPr/>
          <p:nvPr userDrawn="1"/>
        </p:nvSpPr>
        <p:spPr>
          <a:xfrm>
            <a:off x="1073334" y="4793743"/>
            <a:ext cx="989910" cy="286139"/>
          </a:xfrm>
          <a:prstGeom prst="rect">
            <a:avLst/>
          </a:prstGeom>
          <a:solidFill>
            <a:srgbClr val="01216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800" b="1">
                <a:solidFill>
                  <a:schemeClr val="bg1"/>
                </a:solidFill>
              </a:rPr>
              <a:t>Data</a:t>
            </a:r>
          </a:p>
          <a:p>
            <a:pPr lvl="0" algn="ctr"/>
            <a:r>
              <a:rPr lang="en-GB" sz="800" b="1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AB764C-2E38-9444-AD5A-111F80E014AC}"/>
              </a:ext>
            </a:extLst>
          </p:cNvPr>
          <p:cNvSpPr/>
          <p:nvPr userDrawn="1"/>
        </p:nvSpPr>
        <p:spPr>
          <a:xfrm>
            <a:off x="2296000" y="4789435"/>
            <a:ext cx="919633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Stakeholder Segmentation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C9FDB8-346D-CF46-80EA-E067DE3AF515}"/>
              </a:ext>
            </a:extLst>
          </p:cNvPr>
          <p:cNvSpPr/>
          <p:nvPr userDrawn="1"/>
        </p:nvSpPr>
        <p:spPr>
          <a:xfrm>
            <a:off x="3422201" y="4789434"/>
            <a:ext cx="1117698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Content Sharing Pattern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F91AFC-ACB4-CD4B-BD7A-C79D5E6A6EC6}"/>
              </a:ext>
            </a:extLst>
          </p:cNvPr>
          <p:cNvSpPr/>
          <p:nvPr userDrawn="1"/>
        </p:nvSpPr>
        <p:spPr>
          <a:xfrm>
            <a:off x="4731115" y="4789430"/>
            <a:ext cx="1117697" cy="286143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Recommendations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8034AB-9648-1A4A-8777-54119B5CADA3}"/>
              </a:ext>
            </a:extLst>
          </p:cNvPr>
          <p:cNvCxnSpPr>
            <a:cxnSpLocks/>
            <a:stCxn id="28" idx="3"/>
          </p:cNvCxnSpPr>
          <p:nvPr userDrawn="1"/>
        </p:nvCxnSpPr>
        <p:spPr>
          <a:xfrm flipV="1">
            <a:off x="882074" y="4936817"/>
            <a:ext cx="178540" cy="2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BDBC49-D785-2C46-9776-4DFECA047FBC}"/>
              </a:ext>
            </a:extLst>
          </p:cNvPr>
          <p:cNvCxnSpPr>
            <a:cxnSpLocks/>
            <a:stCxn id="20" idx="3"/>
            <a:endCxn id="21" idx="1"/>
          </p:cNvCxnSpPr>
          <p:nvPr userDrawn="1"/>
        </p:nvCxnSpPr>
        <p:spPr>
          <a:xfrm flipV="1">
            <a:off x="2063244" y="4932505"/>
            <a:ext cx="232756" cy="43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F09E10-BA46-6643-A9FB-B5B8686D8AB4}"/>
              </a:ext>
            </a:extLst>
          </p:cNvPr>
          <p:cNvCxnSpPr>
            <a:cxnSpLocks/>
            <a:stCxn id="21" idx="3"/>
            <a:endCxn id="22" idx="1"/>
          </p:cNvCxnSpPr>
          <p:nvPr userDrawn="1"/>
        </p:nvCxnSpPr>
        <p:spPr>
          <a:xfrm flipV="1">
            <a:off x="3215633" y="4932504"/>
            <a:ext cx="20656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334A69-A73C-1748-9195-878C127A48F7}"/>
              </a:ext>
            </a:extLst>
          </p:cNvPr>
          <p:cNvCxnSpPr>
            <a:cxnSpLocks/>
            <a:stCxn id="22" idx="3"/>
            <a:endCxn id="23" idx="1"/>
          </p:cNvCxnSpPr>
          <p:nvPr userDrawn="1"/>
        </p:nvCxnSpPr>
        <p:spPr>
          <a:xfrm flipV="1">
            <a:off x="4539899" y="4932502"/>
            <a:ext cx="191216" cy="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08196-A78B-7C47-ADE9-44B4E2B0AE87}"/>
              </a:ext>
            </a:extLst>
          </p:cNvPr>
          <p:cNvSpPr/>
          <p:nvPr userDrawn="1"/>
        </p:nvSpPr>
        <p:spPr>
          <a:xfrm>
            <a:off x="95145" y="4796388"/>
            <a:ext cx="786929" cy="2861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7204C4-9A99-1F4F-AA55-222013D9D583}"/>
              </a:ext>
            </a:extLst>
          </p:cNvPr>
          <p:cNvSpPr/>
          <p:nvPr userDrawn="1"/>
        </p:nvSpPr>
        <p:spPr>
          <a:xfrm>
            <a:off x="6016132" y="4789425"/>
            <a:ext cx="782911" cy="286148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FC959A-A400-3047-ABA5-714163D51F43}"/>
              </a:ext>
            </a:extLst>
          </p:cNvPr>
          <p:cNvCxnSpPr>
            <a:cxnSpLocks/>
            <a:stCxn id="23" idx="3"/>
            <a:endCxn id="30" idx="1"/>
          </p:cNvCxnSpPr>
          <p:nvPr userDrawn="1"/>
        </p:nvCxnSpPr>
        <p:spPr>
          <a:xfrm flipV="1">
            <a:off x="5848812" y="4932499"/>
            <a:ext cx="167320" cy="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B915414-8E3E-43DF-8DBE-7F5970DB2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9874" y="55877"/>
            <a:ext cx="1518126" cy="54429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51CBBCA-6976-4417-B4B2-B9104E8E9E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5" y="172162"/>
            <a:ext cx="395673" cy="3956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96EA42-D437-4966-95B4-F16E143BB2A9}"/>
              </a:ext>
            </a:extLst>
          </p:cNvPr>
          <p:cNvSpPr/>
          <p:nvPr userDrawn="1"/>
        </p:nvSpPr>
        <p:spPr>
          <a:xfrm>
            <a:off x="-6800" y="-1658"/>
            <a:ext cx="6941855" cy="100169"/>
          </a:xfrm>
          <a:prstGeom prst="rect">
            <a:avLst/>
          </a:prstGeom>
          <a:solidFill>
            <a:srgbClr val="003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34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850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044B36-8297-7C48-9F82-4CC58A616B78}"/>
              </a:ext>
            </a:extLst>
          </p:cNvPr>
          <p:cNvSpPr/>
          <p:nvPr userDrawn="1"/>
        </p:nvSpPr>
        <p:spPr>
          <a:xfrm>
            <a:off x="1073334" y="4793743"/>
            <a:ext cx="989910" cy="28613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800" b="1">
                <a:solidFill>
                  <a:schemeClr val="tx1"/>
                </a:solidFill>
              </a:rPr>
              <a:t>Data</a:t>
            </a:r>
          </a:p>
          <a:p>
            <a:pPr lvl="0" algn="ctr"/>
            <a:r>
              <a:rPr lang="en-GB" sz="800" b="1">
                <a:solidFill>
                  <a:schemeClr val="tx1"/>
                </a:solidFill>
              </a:rPr>
              <a:t>Pre-processing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AB764C-2E38-9444-AD5A-111F80E014AC}"/>
              </a:ext>
            </a:extLst>
          </p:cNvPr>
          <p:cNvSpPr/>
          <p:nvPr userDrawn="1"/>
        </p:nvSpPr>
        <p:spPr>
          <a:xfrm>
            <a:off x="2296000" y="4789435"/>
            <a:ext cx="919633" cy="286139"/>
          </a:xfrm>
          <a:prstGeom prst="rect">
            <a:avLst/>
          </a:prstGeom>
          <a:solidFill>
            <a:srgbClr val="01216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bg1"/>
                </a:solidFill>
              </a:rPr>
              <a:t>Stakeholder Segmentation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C9FDB8-346D-CF46-80EA-E067DE3AF515}"/>
              </a:ext>
            </a:extLst>
          </p:cNvPr>
          <p:cNvSpPr/>
          <p:nvPr userDrawn="1"/>
        </p:nvSpPr>
        <p:spPr>
          <a:xfrm>
            <a:off x="3422201" y="4789434"/>
            <a:ext cx="1117698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Content Sharing Pattern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F91AFC-ACB4-CD4B-BD7A-C79D5E6A6EC6}"/>
              </a:ext>
            </a:extLst>
          </p:cNvPr>
          <p:cNvSpPr/>
          <p:nvPr userDrawn="1"/>
        </p:nvSpPr>
        <p:spPr>
          <a:xfrm>
            <a:off x="4731115" y="4789430"/>
            <a:ext cx="1117697" cy="286143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Recommendations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8034AB-9648-1A4A-8777-54119B5CADA3}"/>
              </a:ext>
            </a:extLst>
          </p:cNvPr>
          <p:cNvCxnSpPr>
            <a:cxnSpLocks/>
            <a:stCxn id="28" idx="3"/>
          </p:cNvCxnSpPr>
          <p:nvPr userDrawn="1"/>
        </p:nvCxnSpPr>
        <p:spPr>
          <a:xfrm flipV="1">
            <a:off x="882074" y="4936817"/>
            <a:ext cx="178540" cy="2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BDBC49-D785-2C46-9776-4DFECA047FBC}"/>
              </a:ext>
            </a:extLst>
          </p:cNvPr>
          <p:cNvCxnSpPr>
            <a:cxnSpLocks/>
            <a:stCxn id="20" idx="3"/>
            <a:endCxn id="21" idx="1"/>
          </p:cNvCxnSpPr>
          <p:nvPr userDrawn="1"/>
        </p:nvCxnSpPr>
        <p:spPr>
          <a:xfrm flipV="1">
            <a:off x="2063244" y="4932505"/>
            <a:ext cx="232756" cy="43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F09E10-BA46-6643-A9FB-B5B8686D8AB4}"/>
              </a:ext>
            </a:extLst>
          </p:cNvPr>
          <p:cNvCxnSpPr>
            <a:cxnSpLocks/>
            <a:stCxn id="21" idx="3"/>
            <a:endCxn id="22" idx="1"/>
          </p:cNvCxnSpPr>
          <p:nvPr userDrawn="1"/>
        </p:nvCxnSpPr>
        <p:spPr>
          <a:xfrm flipV="1">
            <a:off x="3215633" y="4932504"/>
            <a:ext cx="20656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334A69-A73C-1748-9195-878C127A48F7}"/>
              </a:ext>
            </a:extLst>
          </p:cNvPr>
          <p:cNvCxnSpPr>
            <a:cxnSpLocks/>
            <a:stCxn id="22" idx="3"/>
            <a:endCxn id="23" idx="1"/>
          </p:cNvCxnSpPr>
          <p:nvPr userDrawn="1"/>
        </p:nvCxnSpPr>
        <p:spPr>
          <a:xfrm flipV="1">
            <a:off x="4539899" y="4932502"/>
            <a:ext cx="191216" cy="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08196-A78B-7C47-ADE9-44B4E2B0AE87}"/>
              </a:ext>
            </a:extLst>
          </p:cNvPr>
          <p:cNvSpPr/>
          <p:nvPr userDrawn="1"/>
        </p:nvSpPr>
        <p:spPr>
          <a:xfrm>
            <a:off x="95145" y="4796388"/>
            <a:ext cx="786929" cy="2861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7204C4-9A99-1F4F-AA55-222013D9D583}"/>
              </a:ext>
            </a:extLst>
          </p:cNvPr>
          <p:cNvSpPr/>
          <p:nvPr userDrawn="1"/>
        </p:nvSpPr>
        <p:spPr>
          <a:xfrm>
            <a:off x="6016132" y="4789425"/>
            <a:ext cx="782911" cy="286148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FC959A-A400-3047-ABA5-714163D51F43}"/>
              </a:ext>
            </a:extLst>
          </p:cNvPr>
          <p:cNvCxnSpPr>
            <a:cxnSpLocks/>
            <a:stCxn id="23" idx="3"/>
            <a:endCxn id="30" idx="1"/>
          </p:cNvCxnSpPr>
          <p:nvPr userDrawn="1"/>
        </p:nvCxnSpPr>
        <p:spPr>
          <a:xfrm flipV="1">
            <a:off x="5848812" y="4932499"/>
            <a:ext cx="167320" cy="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FE40F24-5A39-41A1-8F2B-A0F45DC016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9874" y="55877"/>
            <a:ext cx="1518126" cy="54429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CFADC48-D720-46E5-A4B9-86EB9FCAE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5" y="172162"/>
            <a:ext cx="395673" cy="3956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45BBA7-319B-4E76-B697-C74A66F1E366}"/>
              </a:ext>
            </a:extLst>
          </p:cNvPr>
          <p:cNvSpPr/>
          <p:nvPr userDrawn="1"/>
        </p:nvSpPr>
        <p:spPr>
          <a:xfrm>
            <a:off x="-6800" y="-1658"/>
            <a:ext cx="6941855" cy="100169"/>
          </a:xfrm>
          <a:prstGeom prst="rect">
            <a:avLst/>
          </a:prstGeom>
          <a:solidFill>
            <a:srgbClr val="003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34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044B36-8297-7C48-9F82-4CC58A616B78}"/>
              </a:ext>
            </a:extLst>
          </p:cNvPr>
          <p:cNvSpPr/>
          <p:nvPr userDrawn="1"/>
        </p:nvSpPr>
        <p:spPr>
          <a:xfrm>
            <a:off x="1073334" y="4793743"/>
            <a:ext cx="989910" cy="28613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800" b="1">
                <a:solidFill>
                  <a:schemeClr val="tx1"/>
                </a:solidFill>
              </a:rPr>
              <a:t>Data</a:t>
            </a:r>
          </a:p>
          <a:p>
            <a:pPr lvl="0" algn="ctr"/>
            <a:r>
              <a:rPr lang="en-GB" sz="800" b="1">
                <a:solidFill>
                  <a:schemeClr val="tx1"/>
                </a:solidFill>
              </a:rPr>
              <a:t>Pre-processing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AB764C-2E38-9444-AD5A-111F80E014AC}"/>
              </a:ext>
            </a:extLst>
          </p:cNvPr>
          <p:cNvSpPr/>
          <p:nvPr userDrawn="1"/>
        </p:nvSpPr>
        <p:spPr>
          <a:xfrm>
            <a:off x="2296000" y="4789435"/>
            <a:ext cx="919633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Stakeholder Segmentation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C9FDB8-346D-CF46-80EA-E067DE3AF515}"/>
              </a:ext>
            </a:extLst>
          </p:cNvPr>
          <p:cNvSpPr/>
          <p:nvPr userDrawn="1"/>
        </p:nvSpPr>
        <p:spPr>
          <a:xfrm>
            <a:off x="3422201" y="4789434"/>
            <a:ext cx="1117698" cy="286139"/>
          </a:xfrm>
          <a:prstGeom prst="rect">
            <a:avLst/>
          </a:prstGeom>
          <a:solidFill>
            <a:srgbClr val="01216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bg1"/>
                </a:solidFill>
              </a:rPr>
              <a:t>Content Sharing Pattern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F91AFC-ACB4-CD4B-BD7A-C79D5E6A6EC6}"/>
              </a:ext>
            </a:extLst>
          </p:cNvPr>
          <p:cNvSpPr/>
          <p:nvPr userDrawn="1"/>
        </p:nvSpPr>
        <p:spPr>
          <a:xfrm>
            <a:off x="4731115" y="4789430"/>
            <a:ext cx="1117697" cy="286143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Recommendations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8034AB-9648-1A4A-8777-54119B5CADA3}"/>
              </a:ext>
            </a:extLst>
          </p:cNvPr>
          <p:cNvCxnSpPr>
            <a:cxnSpLocks/>
            <a:stCxn id="28" idx="3"/>
          </p:cNvCxnSpPr>
          <p:nvPr userDrawn="1"/>
        </p:nvCxnSpPr>
        <p:spPr>
          <a:xfrm flipV="1">
            <a:off x="882074" y="4936817"/>
            <a:ext cx="178540" cy="2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BDBC49-D785-2C46-9776-4DFECA047FBC}"/>
              </a:ext>
            </a:extLst>
          </p:cNvPr>
          <p:cNvCxnSpPr>
            <a:cxnSpLocks/>
            <a:stCxn id="20" idx="3"/>
            <a:endCxn id="21" idx="1"/>
          </p:cNvCxnSpPr>
          <p:nvPr userDrawn="1"/>
        </p:nvCxnSpPr>
        <p:spPr>
          <a:xfrm flipV="1">
            <a:off x="2063244" y="4932505"/>
            <a:ext cx="232756" cy="43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F09E10-BA46-6643-A9FB-B5B8686D8AB4}"/>
              </a:ext>
            </a:extLst>
          </p:cNvPr>
          <p:cNvCxnSpPr>
            <a:cxnSpLocks/>
            <a:stCxn id="21" idx="3"/>
            <a:endCxn id="22" idx="1"/>
          </p:cNvCxnSpPr>
          <p:nvPr userDrawn="1"/>
        </p:nvCxnSpPr>
        <p:spPr>
          <a:xfrm flipV="1">
            <a:off x="3215633" y="4932504"/>
            <a:ext cx="20656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334A69-A73C-1748-9195-878C127A48F7}"/>
              </a:ext>
            </a:extLst>
          </p:cNvPr>
          <p:cNvCxnSpPr>
            <a:cxnSpLocks/>
            <a:stCxn id="22" idx="3"/>
            <a:endCxn id="23" idx="1"/>
          </p:cNvCxnSpPr>
          <p:nvPr userDrawn="1"/>
        </p:nvCxnSpPr>
        <p:spPr>
          <a:xfrm flipV="1">
            <a:off x="4539899" y="4932502"/>
            <a:ext cx="191216" cy="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08196-A78B-7C47-ADE9-44B4E2B0AE87}"/>
              </a:ext>
            </a:extLst>
          </p:cNvPr>
          <p:cNvSpPr/>
          <p:nvPr userDrawn="1"/>
        </p:nvSpPr>
        <p:spPr>
          <a:xfrm>
            <a:off x="95145" y="4796388"/>
            <a:ext cx="786929" cy="2861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7204C4-9A99-1F4F-AA55-222013D9D583}"/>
              </a:ext>
            </a:extLst>
          </p:cNvPr>
          <p:cNvSpPr/>
          <p:nvPr userDrawn="1"/>
        </p:nvSpPr>
        <p:spPr>
          <a:xfrm>
            <a:off x="6016132" y="4789425"/>
            <a:ext cx="782911" cy="286148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FC959A-A400-3047-ABA5-714163D51F43}"/>
              </a:ext>
            </a:extLst>
          </p:cNvPr>
          <p:cNvCxnSpPr>
            <a:cxnSpLocks/>
            <a:stCxn id="23" idx="3"/>
            <a:endCxn id="30" idx="1"/>
          </p:cNvCxnSpPr>
          <p:nvPr userDrawn="1"/>
        </p:nvCxnSpPr>
        <p:spPr>
          <a:xfrm flipV="1">
            <a:off x="5848812" y="4932499"/>
            <a:ext cx="167320" cy="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6355596-D0E1-4824-A142-7A977AC805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9874" y="55877"/>
            <a:ext cx="1518126" cy="5442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34FBC12-2C4D-4977-B0AB-C80C729BB7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5" y="172162"/>
            <a:ext cx="395673" cy="3956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329FF7F-D6ED-445B-8DD8-C58733E7CE7B}"/>
              </a:ext>
            </a:extLst>
          </p:cNvPr>
          <p:cNvSpPr/>
          <p:nvPr userDrawn="1"/>
        </p:nvSpPr>
        <p:spPr>
          <a:xfrm>
            <a:off x="-6800" y="-1658"/>
            <a:ext cx="6941855" cy="100169"/>
          </a:xfrm>
          <a:prstGeom prst="rect">
            <a:avLst/>
          </a:prstGeom>
          <a:solidFill>
            <a:srgbClr val="003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34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1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044B36-8297-7C48-9F82-4CC58A616B78}"/>
              </a:ext>
            </a:extLst>
          </p:cNvPr>
          <p:cNvSpPr/>
          <p:nvPr userDrawn="1"/>
        </p:nvSpPr>
        <p:spPr>
          <a:xfrm>
            <a:off x="1073334" y="4793743"/>
            <a:ext cx="989910" cy="28613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800" b="1">
                <a:solidFill>
                  <a:schemeClr val="tx1"/>
                </a:solidFill>
              </a:rPr>
              <a:t>Data</a:t>
            </a:r>
          </a:p>
          <a:p>
            <a:pPr lvl="0" algn="ctr"/>
            <a:r>
              <a:rPr lang="en-GB" sz="800" b="1">
                <a:solidFill>
                  <a:schemeClr val="tx1"/>
                </a:solidFill>
              </a:rPr>
              <a:t>Pre-processing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AB764C-2E38-9444-AD5A-111F80E014AC}"/>
              </a:ext>
            </a:extLst>
          </p:cNvPr>
          <p:cNvSpPr/>
          <p:nvPr userDrawn="1"/>
        </p:nvSpPr>
        <p:spPr>
          <a:xfrm>
            <a:off x="2296000" y="4789435"/>
            <a:ext cx="919633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Stakeholder Segmentation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C9FDB8-346D-CF46-80EA-E067DE3AF515}"/>
              </a:ext>
            </a:extLst>
          </p:cNvPr>
          <p:cNvSpPr/>
          <p:nvPr userDrawn="1"/>
        </p:nvSpPr>
        <p:spPr>
          <a:xfrm>
            <a:off x="3422201" y="4789434"/>
            <a:ext cx="1117698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Content Sharing Pattern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F91AFC-ACB4-CD4B-BD7A-C79D5E6A6EC6}"/>
              </a:ext>
            </a:extLst>
          </p:cNvPr>
          <p:cNvSpPr/>
          <p:nvPr userDrawn="1"/>
        </p:nvSpPr>
        <p:spPr>
          <a:xfrm>
            <a:off x="4731115" y="4789430"/>
            <a:ext cx="1117697" cy="286143"/>
          </a:xfrm>
          <a:prstGeom prst="rect">
            <a:avLst/>
          </a:prstGeom>
          <a:solidFill>
            <a:srgbClr val="01216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bg1"/>
                </a:solidFill>
              </a:rPr>
              <a:t>Recommendations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8034AB-9648-1A4A-8777-54119B5CADA3}"/>
              </a:ext>
            </a:extLst>
          </p:cNvPr>
          <p:cNvCxnSpPr>
            <a:cxnSpLocks/>
            <a:stCxn id="28" idx="3"/>
          </p:cNvCxnSpPr>
          <p:nvPr userDrawn="1"/>
        </p:nvCxnSpPr>
        <p:spPr>
          <a:xfrm flipV="1">
            <a:off x="882074" y="4936817"/>
            <a:ext cx="178540" cy="2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BDBC49-D785-2C46-9776-4DFECA047FBC}"/>
              </a:ext>
            </a:extLst>
          </p:cNvPr>
          <p:cNvCxnSpPr>
            <a:cxnSpLocks/>
            <a:stCxn id="20" idx="3"/>
            <a:endCxn id="21" idx="1"/>
          </p:cNvCxnSpPr>
          <p:nvPr userDrawn="1"/>
        </p:nvCxnSpPr>
        <p:spPr>
          <a:xfrm flipV="1">
            <a:off x="2063244" y="4932505"/>
            <a:ext cx="232756" cy="43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F09E10-BA46-6643-A9FB-B5B8686D8AB4}"/>
              </a:ext>
            </a:extLst>
          </p:cNvPr>
          <p:cNvCxnSpPr>
            <a:cxnSpLocks/>
            <a:stCxn id="21" idx="3"/>
            <a:endCxn id="22" idx="1"/>
          </p:cNvCxnSpPr>
          <p:nvPr userDrawn="1"/>
        </p:nvCxnSpPr>
        <p:spPr>
          <a:xfrm flipV="1">
            <a:off x="3215633" y="4932504"/>
            <a:ext cx="20656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334A69-A73C-1748-9195-878C127A48F7}"/>
              </a:ext>
            </a:extLst>
          </p:cNvPr>
          <p:cNvCxnSpPr>
            <a:cxnSpLocks/>
            <a:stCxn id="22" idx="3"/>
            <a:endCxn id="23" idx="1"/>
          </p:cNvCxnSpPr>
          <p:nvPr userDrawn="1"/>
        </p:nvCxnSpPr>
        <p:spPr>
          <a:xfrm flipV="1">
            <a:off x="4539899" y="4932502"/>
            <a:ext cx="191216" cy="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08196-A78B-7C47-ADE9-44B4E2B0AE87}"/>
              </a:ext>
            </a:extLst>
          </p:cNvPr>
          <p:cNvSpPr/>
          <p:nvPr userDrawn="1"/>
        </p:nvSpPr>
        <p:spPr>
          <a:xfrm>
            <a:off x="95145" y="4796388"/>
            <a:ext cx="786929" cy="2861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7204C4-9A99-1F4F-AA55-222013D9D583}"/>
              </a:ext>
            </a:extLst>
          </p:cNvPr>
          <p:cNvSpPr/>
          <p:nvPr userDrawn="1"/>
        </p:nvSpPr>
        <p:spPr>
          <a:xfrm>
            <a:off x="6016132" y="4789425"/>
            <a:ext cx="782911" cy="286148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FC959A-A400-3047-ABA5-714163D51F43}"/>
              </a:ext>
            </a:extLst>
          </p:cNvPr>
          <p:cNvCxnSpPr>
            <a:cxnSpLocks/>
            <a:stCxn id="23" idx="3"/>
            <a:endCxn id="30" idx="1"/>
          </p:cNvCxnSpPr>
          <p:nvPr userDrawn="1"/>
        </p:nvCxnSpPr>
        <p:spPr>
          <a:xfrm flipV="1">
            <a:off x="5848812" y="4932499"/>
            <a:ext cx="167320" cy="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37E0FB4-5FE4-42BE-8F46-CA3082A64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9874" y="55877"/>
            <a:ext cx="1518126" cy="5442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5AE2D08-0B4B-4249-80ED-CB3CC55D77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5" y="172162"/>
            <a:ext cx="395673" cy="3956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EFE422-D185-427B-A832-268781E6A012}"/>
              </a:ext>
            </a:extLst>
          </p:cNvPr>
          <p:cNvSpPr/>
          <p:nvPr userDrawn="1"/>
        </p:nvSpPr>
        <p:spPr>
          <a:xfrm>
            <a:off x="-6800" y="-1658"/>
            <a:ext cx="6941855" cy="100169"/>
          </a:xfrm>
          <a:prstGeom prst="rect">
            <a:avLst/>
          </a:prstGeom>
          <a:solidFill>
            <a:srgbClr val="003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34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4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044B36-8297-7C48-9F82-4CC58A616B78}"/>
              </a:ext>
            </a:extLst>
          </p:cNvPr>
          <p:cNvSpPr/>
          <p:nvPr userDrawn="1"/>
        </p:nvSpPr>
        <p:spPr>
          <a:xfrm>
            <a:off x="1073334" y="4793743"/>
            <a:ext cx="989910" cy="28613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800" b="1">
                <a:solidFill>
                  <a:schemeClr val="tx1"/>
                </a:solidFill>
              </a:rPr>
              <a:t>Data</a:t>
            </a:r>
          </a:p>
          <a:p>
            <a:pPr lvl="0" algn="ctr"/>
            <a:r>
              <a:rPr lang="en-GB" sz="800" b="1">
                <a:solidFill>
                  <a:schemeClr val="tx1"/>
                </a:solidFill>
              </a:rPr>
              <a:t>Pre-processing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AB764C-2E38-9444-AD5A-111F80E014AC}"/>
              </a:ext>
            </a:extLst>
          </p:cNvPr>
          <p:cNvSpPr/>
          <p:nvPr userDrawn="1"/>
        </p:nvSpPr>
        <p:spPr>
          <a:xfrm>
            <a:off x="2296000" y="4789435"/>
            <a:ext cx="919633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Stakeholder Segmentation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C9FDB8-346D-CF46-80EA-E067DE3AF515}"/>
              </a:ext>
            </a:extLst>
          </p:cNvPr>
          <p:cNvSpPr/>
          <p:nvPr userDrawn="1"/>
        </p:nvSpPr>
        <p:spPr>
          <a:xfrm>
            <a:off x="3422201" y="4789434"/>
            <a:ext cx="1117698" cy="286139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Content Sharing Pattern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F91AFC-ACB4-CD4B-BD7A-C79D5E6A6EC6}"/>
              </a:ext>
            </a:extLst>
          </p:cNvPr>
          <p:cNvSpPr/>
          <p:nvPr userDrawn="1"/>
        </p:nvSpPr>
        <p:spPr>
          <a:xfrm>
            <a:off x="4731115" y="4789430"/>
            <a:ext cx="1117697" cy="286143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Recommendations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8034AB-9648-1A4A-8777-54119B5CADA3}"/>
              </a:ext>
            </a:extLst>
          </p:cNvPr>
          <p:cNvCxnSpPr>
            <a:cxnSpLocks/>
            <a:stCxn id="28" idx="3"/>
          </p:cNvCxnSpPr>
          <p:nvPr userDrawn="1"/>
        </p:nvCxnSpPr>
        <p:spPr>
          <a:xfrm flipV="1">
            <a:off x="882074" y="4936817"/>
            <a:ext cx="178540" cy="264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EBDBC49-D785-2C46-9776-4DFECA047FBC}"/>
              </a:ext>
            </a:extLst>
          </p:cNvPr>
          <p:cNvCxnSpPr>
            <a:cxnSpLocks/>
            <a:stCxn id="20" idx="3"/>
            <a:endCxn id="21" idx="1"/>
          </p:cNvCxnSpPr>
          <p:nvPr userDrawn="1"/>
        </p:nvCxnSpPr>
        <p:spPr>
          <a:xfrm flipV="1">
            <a:off x="2063244" y="4932505"/>
            <a:ext cx="232756" cy="430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F09E10-BA46-6643-A9FB-B5B8686D8AB4}"/>
              </a:ext>
            </a:extLst>
          </p:cNvPr>
          <p:cNvCxnSpPr>
            <a:cxnSpLocks/>
            <a:stCxn id="21" idx="3"/>
            <a:endCxn id="22" idx="1"/>
          </p:cNvCxnSpPr>
          <p:nvPr userDrawn="1"/>
        </p:nvCxnSpPr>
        <p:spPr>
          <a:xfrm flipV="1">
            <a:off x="3215633" y="4932504"/>
            <a:ext cx="206568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334A69-A73C-1748-9195-878C127A48F7}"/>
              </a:ext>
            </a:extLst>
          </p:cNvPr>
          <p:cNvCxnSpPr>
            <a:cxnSpLocks/>
            <a:stCxn id="22" idx="3"/>
            <a:endCxn id="23" idx="1"/>
          </p:cNvCxnSpPr>
          <p:nvPr userDrawn="1"/>
        </p:nvCxnSpPr>
        <p:spPr>
          <a:xfrm flipV="1">
            <a:off x="4539899" y="4932502"/>
            <a:ext cx="191216" cy="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08196-A78B-7C47-ADE9-44B4E2B0AE87}"/>
              </a:ext>
            </a:extLst>
          </p:cNvPr>
          <p:cNvSpPr/>
          <p:nvPr userDrawn="1"/>
        </p:nvSpPr>
        <p:spPr>
          <a:xfrm>
            <a:off x="95145" y="4796388"/>
            <a:ext cx="786929" cy="2861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7204C4-9A99-1F4F-AA55-222013D9D583}"/>
              </a:ext>
            </a:extLst>
          </p:cNvPr>
          <p:cNvSpPr/>
          <p:nvPr userDrawn="1"/>
        </p:nvSpPr>
        <p:spPr>
          <a:xfrm>
            <a:off x="6016132" y="4789425"/>
            <a:ext cx="782911" cy="286148"/>
          </a:xfrm>
          <a:prstGeom prst="rect">
            <a:avLst/>
          </a:prstGeom>
          <a:solidFill>
            <a:srgbClr val="01216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b="1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DFC959A-A400-3047-ABA5-714163D51F43}"/>
              </a:ext>
            </a:extLst>
          </p:cNvPr>
          <p:cNvCxnSpPr>
            <a:cxnSpLocks/>
            <a:stCxn id="23" idx="3"/>
            <a:endCxn id="30" idx="1"/>
          </p:cNvCxnSpPr>
          <p:nvPr userDrawn="1"/>
        </p:nvCxnSpPr>
        <p:spPr>
          <a:xfrm flipV="1">
            <a:off x="5848812" y="4932499"/>
            <a:ext cx="167320" cy="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9FB033F-196C-4160-85D8-16D685325C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9874" y="55877"/>
            <a:ext cx="1518126" cy="54429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A808DF7-D273-4222-8583-33D1CEFEE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5" y="172162"/>
            <a:ext cx="395673" cy="3956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205CE8-A23E-426B-9167-9B424E1C69C5}"/>
              </a:ext>
            </a:extLst>
          </p:cNvPr>
          <p:cNvSpPr/>
          <p:nvPr userDrawn="1"/>
        </p:nvSpPr>
        <p:spPr>
          <a:xfrm>
            <a:off x="-6800" y="-1658"/>
            <a:ext cx="6941855" cy="100169"/>
          </a:xfrm>
          <a:prstGeom prst="rect">
            <a:avLst/>
          </a:prstGeom>
          <a:solidFill>
            <a:srgbClr val="003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34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37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5"/>
          <p:cNvGrpSpPr/>
          <p:nvPr/>
        </p:nvGrpSpPr>
        <p:grpSpPr>
          <a:xfrm>
            <a:off x="-90" y="0"/>
            <a:ext cx="6857866" cy="5144623"/>
            <a:chOff x="2973586" y="0"/>
            <a:chExt cx="2856819" cy="1607343"/>
          </a:xfrm>
        </p:grpSpPr>
        <p:sp>
          <p:nvSpPr>
            <p:cNvPr id="293" name="Google Shape;293;p35"/>
            <p:cNvSpPr/>
            <p:nvPr/>
          </p:nvSpPr>
          <p:spPr>
            <a:xfrm>
              <a:off x="2973586" y="0"/>
              <a:ext cx="2856819" cy="1607343"/>
            </a:xfrm>
            <a:custGeom>
              <a:avLst/>
              <a:gdLst/>
              <a:ahLst/>
              <a:cxnLst/>
              <a:rect l="l" t="t" r="r" b="b"/>
              <a:pathLst>
                <a:path w="2856819" h="1607343" extrusionOk="0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4446633" y="0"/>
              <a:ext cx="1380795" cy="242589"/>
            </a:xfrm>
            <a:custGeom>
              <a:avLst/>
              <a:gdLst/>
              <a:ahLst/>
              <a:cxnLst/>
              <a:rect l="l" t="t" r="r" b="b"/>
              <a:pathLst>
                <a:path w="1380795" h="242589" extrusionOk="0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973586" y="131406"/>
              <a:ext cx="202358" cy="202406"/>
            </a:xfrm>
            <a:custGeom>
              <a:avLst/>
              <a:gdLst/>
              <a:ahLst/>
              <a:cxnLst/>
              <a:rect l="l" t="t" r="r" b="b"/>
              <a:pathLst>
                <a:path w="202358" h="202406" extrusionOk="0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71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5" r:id="rId2"/>
    <p:sldLayoutId id="2147483676" r:id="rId3"/>
    <p:sldLayoutId id="2147483678" r:id="rId4"/>
    <p:sldLayoutId id="2147483679" r:id="rId5"/>
    <p:sldLayoutId id="2147483677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united.com/web/en-US/content/travel/route-maps.aspx" TargetMode="External"/><Relationship Id="rId4" Type="http://schemas.openxmlformats.org/officeDocument/2006/relationships/hyperlink" Target="https://www.united.com/web/en-us/content/travel/destination/routes/served.aspx?POS=U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jpeg"/><Relationship Id="rId4" Type="http://schemas.openxmlformats.org/officeDocument/2006/relationships/hyperlink" Target="https://developer.twitter.com/en/docs/trends/trends-for-location/api-reference/get-trends-plac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4B2DD-81D4-471B-82B1-42E16AE3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46" y="4304989"/>
            <a:ext cx="1749175" cy="627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65957-AA3F-48DD-956B-22DA3AD6BCF4}"/>
              </a:ext>
            </a:extLst>
          </p:cNvPr>
          <p:cNvSpPr/>
          <p:nvPr/>
        </p:nvSpPr>
        <p:spPr>
          <a:xfrm>
            <a:off x="705064" y="1585819"/>
            <a:ext cx="5447872" cy="1232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012161"/>
                </a:solidFill>
                <a:latin typeface="Century Gothic" panose="020B0502020202020204" pitchFamily="34" charset="0"/>
              </a:rPr>
              <a:t>Digital Crisis </a:t>
            </a:r>
          </a:p>
          <a:p>
            <a:pPr algn="ctr"/>
            <a:r>
              <a:rPr lang="en-GB" sz="3600" dirty="0">
                <a:solidFill>
                  <a:srgbClr val="012161"/>
                </a:solidFill>
                <a:latin typeface="Century Gothic" panose="020B0502020202020204" pitchFamily="34" charset="0"/>
              </a:rPr>
              <a:t>Landscape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BCB4E-4A24-40B9-8A40-22C1B650E8D5}"/>
              </a:ext>
            </a:extLst>
          </p:cNvPr>
          <p:cNvSpPr/>
          <p:nvPr/>
        </p:nvSpPr>
        <p:spPr>
          <a:xfrm>
            <a:off x="1703911" y="4369772"/>
            <a:ext cx="1605768" cy="497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Regional Flyer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8910E78-CD7F-4E74-825C-B62B843D2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9089" y="1720346"/>
            <a:ext cx="422200" cy="42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EA565E-A9B1-45FB-99E4-78EE2BF3DFC3}"/>
              </a:ext>
            </a:extLst>
          </p:cNvPr>
          <p:cNvSpPr/>
          <p:nvPr/>
        </p:nvSpPr>
        <p:spPr>
          <a:xfrm>
            <a:off x="2116157" y="4117791"/>
            <a:ext cx="806519" cy="279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>Team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DD30C5-8EA1-44A1-9953-3B48572E4D82}"/>
              </a:ext>
            </a:extLst>
          </p:cNvPr>
          <p:cNvSpPr/>
          <p:nvPr/>
        </p:nvSpPr>
        <p:spPr>
          <a:xfrm>
            <a:off x="3925373" y="4117791"/>
            <a:ext cx="806519" cy="279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i="1" dirty="0">
                <a:solidFill>
                  <a:schemeClr val="tx1"/>
                </a:solidFill>
                <a:latin typeface="Century Gothic" panose="020B0502020202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7516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56BD60D-90B0-4DB0-84CF-A3410AF7FB83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Influencer Segmentation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F0DD00-6BEE-46F7-A763-545ECFE62F60}"/>
              </a:ext>
            </a:extLst>
          </p:cNvPr>
          <p:cNvSpPr txBox="1"/>
          <p:nvPr/>
        </p:nvSpPr>
        <p:spPr>
          <a:xfrm>
            <a:off x="577425" y="532986"/>
            <a:ext cx="307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Hyperparameter K Tuning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9A7F7-920B-4F3C-B6F2-AFAB7D19848D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F3142-81AA-4398-9C7F-FD357C0C55A4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B9BF8B-68AB-4323-B106-FDF0F89A4AA4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DDA2C5-44D6-43BA-9A8D-FDFE5AF3D125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48E6A20-125A-40BE-ADE7-8F53189E9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74" y="1154527"/>
            <a:ext cx="2973519" cy="27743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739DF5-B877-4AF0-B455-931B5F1144BB}"/>
              </a:ext>
            </a:extLst>
          </p:cNvPr>
          <p:cNvSpPr txBox="1"/>
          <p:nvPr/>
        </p:nvSpPr>
        <p:spPr>
          <a:xfrm>
            <a:off x="3186454" y="1152060"/>
            <a:ext cx="3531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Use k = 2 for first clustering iteration (</a:t>
            </a:r>
            <a:r>
              <a:rPr lang="en-SG" b="1" dirty="0">
                <a:latin typeface="Century Gothic" panose="020B0502020202020204" pitchFamily="34" charset="0"/>
              </a:rPr>
              <a:t>Elbow Method</a:t>
            </a:r>
            <a:r>
              <a:rPr lang="en-SG" dirty="0">
                <a:latin typeface="Century Gothic" panose="020B0502020202020204" pitchFamily="34" charset="0"/>
              </a:rPr>
              <a:t>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0E823-9A86-4079-92A9-7ADE504E7584}"/>
              </a:ext>
            </a:extLst>
          </p:cNvPr>
          <p:cNvSpPr txBox="1"/>
          <p:nvPr/>
        </p:nvSpPr>
        <p:spPr>
          <a:xfrm>
            <a:off x="3186454" y="2321168"/>
            <a:ext cx="3374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Run algorithm again on those clustered as “1” as </a:t>
            </a:r>
            <a:r>
              <a:rPr lang="en-SG" b="1" dirty="0">
                <a:latin typeface="Century Gothic" panose="020B0502020202020204" pitchFamily="34" charset="0"/>
              </a:rPr>
              <a:t>skewed</a:t>
            </a:r>
            <a:r>
              <a:rPr lang="en-SG" dirty="0">
                <a:latin typeface="Century Gothic" panose="020B0502020202020204" pitchFamily="34" charset="0"/>
              </a:rPr>
              <a:t> clusters limits analysis scope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FB6FE8-0EB9-4C06-8EF3-E4520A77CA80}"/>
              </a:ext>
            </a:extLst>
          </p:cNvPr>
          <p:cNvSpPr txBox="1"/>
          <p:nvPr/>
        </p:nvSpPr>
        <p:spPr>
          <a:xfrm>
            <a:off x="3186453" y="3228666"/>
            <a:ext cx="33749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Generation of </a:t>
            </a:r>
            <a:r>
              <a:rPr lang="en-SG" b="1" dirty="0">
                <a:latin typeface="Century Gothic" panose="020B0502020202020204" pitchFamily="34" charset="0"/>
              </a:rPr>
              <a:t>4</a:t>
            </a:r>
            <a:r>
              <a:rPr lang="en-SG" dirty="0">
                <a:latin typeface="Century Gothic" panose="020B0502020202020204" pitchFamily="34" charset="0"/>
              </a:rPr>
              <a:t> segments, no further segmentation as doing so </a:t>
            </a:r>
            <a:r>
              <a:rPr lang="en-SG" b="1" dirty="0">
                <a:latin typeface="Century Gothic" panose="020B0502020202020204" pitchFamily="34" charset="0"/>
              </a:rPr>
              <a:t>does not reduce data skewness</a:t>
            </a:r>
            <a:endParaRPr lang="en-SG" dirty="0">
              <a:latin typeface="Century Gothic" panose="020B0502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29D846-2E29-436B-9278-E9D926D5F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" t="86262" r="86890" b="5205"/>
          <a:stretch/>
        </p:blipFill>
        <p:spPr>
          <a:xfrm>
            <a:off x="4259533" y="1731330"/>
            <a:ext cx="1409684" cy="5104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491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BDCF-6849-4174-8B76-3440B1CFF748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Influencer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0B87E-C1D0-44C9-A925-B30D4E9E97E0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Choice of K-Means over Hierarchical Clustering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0E9419-976B-4F1C-9307-CBFAEE6B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55" y="823702"/>
            <a:ext cx="5178887" cy="3344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C84B3-BF66-4A30-8886-4E9AD09728B7}"/>
              </a:ext>
            </a:extLst>
          </p:cNvPr>
          <p:cNvSpPr txBox="1"/>
          <p:nvPr/>
        </p:nvSpPr>
        <p:spPr>
          <a:xfrm>
            <a:off x="418779" y="3719867"/>
            <a:ext cx="6174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>
                <a:latin typeface="Century Gothic" panose="020B0502020202020204" pitchFamily="34" charset="0"/>
              </a:rPr>
              <a:t>While Hierarchical Clustering is better for skewed datasets, the resulting dendrogram </a:t>
            </a:r>
            <a:r>
              <a:rPr lang="en-SG" b="1" dirty="0">
                <a:latin typeface="Century Gothic" panose="020B0502020202020204" pitchFamily="34" charset="0"/>
              </a:rPr>
              <a:t>still shows a high degree of skewness </a:t>
            </a:r>
            <a:r>
              <a:rPr lang="en-SG" dirty="0">
                <a:latin typeface="Century Gothic" panose="020B0502020202020204" pitchFamily="34" charset="0"/>
              </a:rPr>
              <a:t>in the resultant clusters </a:t>
            </a:r>
            <a:r>
              <a:rPr lang="en-SG" dirty="0">
                <a:latin typeface="Century Gothic" panose="020B0502020202020204" pitchFamily="34" charset="0"/>
                <a:sym typeface="Wingdings" panose="05000000000000000000" pitchFamily="2" charset="2"/>
              </a:rPr>
              <a:t> Inappropriate method for clustering</a:t>
            </a:r>
            <a:endParaRPr lang="en-S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5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DE74-D3C8-49AE-857E-E80C5C625F24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Influencer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94F7D-C91F-4074-96B5-31D303EFB2EE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Decision Tree Generation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0F10668-F497-41E8-9A83-801C3B8E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23" y="902777"/>
            <a:ext cx="4849583" cy="308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DF6514-F987-4EDE-AD18-D060EA9FFD35}"/>
              </a:ext>
            </a:extLst>
          </p:cNvPr>
          <p:cNvSpPr txBox="1"/>
          <p:nvPr/>
        </p:nvSpPr>
        <p:spPr>
          <a:xfrm>
            <a:off x="319881" y="3979113"/>
            <a:ext cx="6218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dirty="0">
                <a:latin typeface="Century Gothic" panose="020B0502020202020204" pitchFamily="34" charset="0"/>
              </a:rPr>
              <a:t>Decision Tree shows us that the </a:t>
            </a:r>
            <a:r>
              <a:rPr lang="en-SG" b="1" dirty="0">
                <a:latin typeface="Century Gothic" panose="020B0502020202020204" pitchFamily="34" charset="0"/>
              </a:rPr>
              <a:t>most significant difference </a:t>
            </a:r>
            <a:r>
              <a:rPr lang="en-SG" dirty="0">
                <a:latin typeface="Century Gothic" panose="020B0502020202020204" pitchFamily="34" charset="0"/>
              </a:rPr>
              <a:t>between the 4 segments would be the influencers’ </a:t>
            </a:r>
            <a:r>
              <a:rPr lang="en-SG" dirty="0" err="1">
                <a:latin typeface="Century Gothic" panose="020B0502020202020204" pitchFamily="34" charset="0"/>
              </a:rPr>
              <a:t>followers_count</a:t>
            </a:r>
            <a:endParaRPr lang="en-S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9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0D20-2AF2-4FA5-B05B-83C9B4FC129C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Influencer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E59F4-977F-4001-917F-CFC6B520AF6D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Determining Characteristics of Different Segments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EA1F1-F3A4-4A6A-B449-9FAA317C331B}"/>
              </a:ext>
            </a:extLst>
          </p:cNvPr>
          <p:cNvSpPr txBox="1"/>
          <p:nvPr/>
        </p:nvSpPr>
        <p:spPr>
          <a:xfrm>
            <a:off x="571747" y="1402261"/>
            <a:ext cx="6003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As the </a:t>
            </a:r>
            <a:r>
              <a:rPr lang="en-SG" b="1" dirty="0">
                <a:solidFill>
                  <a:schemeClr val="bg1"/>
                </a:solidFill>
                <a:highlight>
                  <a:srgbClr val="012161"/>
                </a:highlight>
                <a:latin typeface="Century Gothic" panose="020B0502020202020204" pitchFamily="34" charset="0"/>
              </a:rPr>
              <a:t>Decision Tree</a:t>
            </a:r>
            <a:r>
              <a:rPr lang="en-SG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SG" dirty="0">
                <a:latin typeface="Century Gothic" panose="020B0502020202020204" pitchFamily="34" charset="0"/>
              </a:rPr>
              <a:t>characterised the different segments only by one attribute, it was </a:t>
            </a:r>
            <a:r>
              <a:rPr lang="en-SG" b="1" dirty="0">
                <a:latin typeface="Century Gothic" panose="020B0502020202020204" pitchFamily="34" charset="0"/>
              </a:rPr>
              <a:t>not very useful</a:t>
            </a:r>
            <a:r>
              <a:rPr lang="en-SG" dirty="0"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Thus we decided to </a:t>
            </a:r>
            <a:r>
              <a:rPr lang="en-SG" b="1" dirty="0">
                <a:latin typeface="Century Gothic" panose="020B0502020202020204" pitchFamily="34" charset="0"/>
              </a:rPr>
              <a:t>compare the median</a:t>
            </a:r>
            <a:r>
              <a:rPr lang="en-SG" dirty="0">
                <a:latin typeface="Century Gothic" panose="020B0502020202020204" pitchFamily="34" charset="0"/>
              </a:rPr>
              <a:t> of the various attributes for the different segments and conducted a </a:t>
            </a:r>
            <a:r>
              <a:rPr lang="en-SG" b="1" dirty="0">
                <a:solidFill>
                  <a:schemeClr val="bg1"/>
                </a:solidFill>
                <a:highlight>
                  <a:srgbClr val="012161"/>
                </a:highlight>
                <a:latin typeface="Century Gothic" panose="020B0502020202020204" pitchFamily="34" charset="0"/>
              </a:rPr>
              <a:t>hypothesis test (using Tukey HSD test) </a:t>
            </a:r>
            <a:r>
              <a:rPr lang="en-SG" dirty="0">
                <a:latin typeface="Century Gothic" panose="020B0502020202020204" pitchFamily="34" charset="0"/>
              </a:rPr>
              <a:t>to determine whether the difference between the 2 segments for a specific attribute was significant.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entury Gothic" panose="020B0502020202020204" pitchFamily="34" charset="0"/>
            </a:endParaRPr>
          </a:p>
          <a:p>
            <a:r>
              <a:rPr lang="en-SG" dirty="0">
                <a:latin typeface="Century Gothic" panose="020B0502020202020204" pitchFamily="34" charset="0"/>
              </a:rPr>
              <a:t>      H = High, M = Medium, L = Low, VL = Very Low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F1B1E7-E29A-4FE2-9DB0-2F49DC1B0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895" y="2028522"/>
            <a:ext cx="543228" cy="54322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0590AD4-413B-4314-8FDB-F8AE3E61E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619" y="1384331"/>
            <a:ext cx="469710" cy="4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91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AA01-BFF8-4567-9F15-2E72D340253E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Influencer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F000E-5E20-4709-8330-4C4CF83D0364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Characteristics of Different Segments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E59284-9A24-4772-9B81-6614B14D3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453838"/>
              </p:ext>
            </p:extLst>
          </p:nvPr>
        </p:nvGraphicFramePr>
        <p:xfrm>
          <a:off x="276625" y="906722"/>
          <a:ext cx="6283662" cy="35786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94854">
                  <a:extLst>
                    <a:ext uri="{9D8B030D-6E8A-4147-A177-3AD203B41FA5}">
                      <a16:colId xmlns:a16="http://schemas.microsoft.com/office/drawing/2014/main" val="2909353229"/>
                    </a:ext>
                  </a:extLst>
                </a:gridCol>
                <a:gridCol w="1203225">
                  <a:extLst>
                    <a:ext uri="{9D8B030D-6E8A-4147-A177-3AD203B41FA5}">
                      <a16:colId xmlns:a16="http://schemas.microsoft.com/office/drawing/2014/main" val="2696478233"/>
                    </a:ext>
                  </a:extLst>
                </a:gridCol>
                <a:gridCol w="1275113">
                  <a:extLst>
                    <a:ext uri="{9D8B030D-6E8A-4147-A177-3AD203B41FA5}">
                      <a16:colId xmlns:a16="http://schemas.microsoft.com/office/drawing/2014/main" val="4256627456"/>
                    </a:ext>
                  </a:extLst>
                </a:gridCol>
                <a:gridCol w="1172483">
                  <a:extLst>
                    <a:ext uri="{9D8B030D-6E8A-4147-A177-3AD203B41FA5}">
                      <a16:colId xmlns:a16="http://schemas.microsoft.com/office/drawing/2014/main" val="983495916"/>
                    </a:ext>
                  </a:extLst>
                </a:gridCol>
                <a:gridCol w="1237987">
                  <a:extLst>
                    <a:ext uri="{9D8B030D-6E8A-4147-A177-3AD203B41FA5}">
                      <a16:colId xmlns:a16="http://schemas.microsoft.com/office/drawing/2014/main" val="3807634822"/>
                    </a:ext>
                  </a:extLst>
                </a:gridCol>
              </a:tblGrid>
              <a:tr h="377354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>
                          <a:latin typeface="Century Gothic" panose="020B0502020202020204" pitchFamily="34" charset="0"/>
                        </a:rPr>
                        <a:t>Segment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562066"/>
                  </a:ext>
                </a:extLst>
              </a:tr>
              <a:tr h="377354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Followers_Count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L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VL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486492"/>
                  </a:ext>
                </a:extLst>
              </a:tr>
              <a:tr h="377354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Following_Count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H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800944"/>
                  </a:ext>
                </a:extLst>
              </a:tr>
              <a:tr h="377354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Likes_count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L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H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650529"/>
                  </a:ext>
                </a:extLst>
              </a:tr>
              <a:tr h="438167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Max_retweet_value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M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740516"/>
                  </a:ext>
                </a:extLst>
              </a:tr>
              <a:tr h="377354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Statuses_count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M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L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26100"/>
                  </a:ext>
                </a:extLst>
              </a:tr>
              <a:tr h="377354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Socialrefcount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H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L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747519"/>
                  </a:ext>
                </a:extLst>
              </a:tr>
              <a:tr h="438167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Favourite_count_per_post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M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>
                          <a:latin typeface="Century Gothic" panose="020B0502020202020204" pitchFamily="34" charset="0"/>
                        </a:rPr>
                        <a:t>L</a:t>
                      </a:r>
                      <a:endParaRPr lang="en-SG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682813"/>
                  </a:ext>
                </a:extLst>
              </a:tr>
              <a:tr h="438167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Rt_count_per_post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  <a:endParaRPr lang="en-SG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75562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B6B94C-386A-4531-B072-BE2FA1417F90}"/>
              </a:ext>
            </a:extLst>
          </p:cNvPr>
          <p:cNvCxnSpPr/>
          <p:nvPr/>
        </p:nvCxnSpPr>
        <p:spPr>
          <a:xfrm>
            <a:off x="2514220" y="1757274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E207AE-B48F-4742-A182-6D1C4328E7A6}"/>
              </a:ext>
            </a:extLst>
          </p:cNvPr>
          <p:cNvCxnSpPr/>
          <p:nvPr/>
        </p:nvCxnSpPr>
        <p:spPr>
          <a:xfrm>
            <a:off x="2514220" y="2144234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B4CFAF-E4B2-4CF1-9DC4-7B039CD90C60}"/>
              </a:ext>
            </a:extLst>
          </p:cNvPr>
          <p:cNvCxnSpPr/>
          <p:nvPr/>
        </p:nvCxnSpPr>
        <p:spPr>
          <a:xfrm>
            <a:off x="3774983" y="2179678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36DA4B-806E-4C07-9DE2-541BEE8EECF7}"/>
              </a:ext>
            </a:extLst>
          </p:cNvPr>
          <p:cNvCxnSpPr/>
          <p:nvPr/>
        </p:nvCxnSpPr>
        <p:spPr>
          <a:xfrm>
            <a:off x="3774983" y="2561675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3BBD80-2AE4-42AB-87A8-E5D5B36E1E2C}"/>
              </a:ext>
            </a:extLst>
          </p:cNvPr>
          <p:cNvCxnSpPr/>
          <p:nvPr/>
        </p:nvCxnSpPr>
        <p:spPr>
          <a:xfrm>
            <a:off x="2518838" y="2956069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716A3C-C927-48C0-AAB4-16E0A54C1D5C}"/>
              </a:ext>
            </a:extLst>
          </p:cNvPr>
          <p:cNvCxnSpPr/>
          <p:nvPr/>
        </p:nvCxnSpPr>
        <p:spPr>
          <a:xfrm>
            <a:off x="3788838" y="3763285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710B94-A0AA-4B4F-8535-629FE48CB22A}"/>
              </a:ext>
            </a:extLst>
          </p:cNvPr>
          <p:cNvCxnSpPr/>
          <p:nvPr/>
        </p:nvCxnSpPr>
        <p:spPr>
          <a:xfrm>
            <a:off x="3806989" y="4176773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F24F08-6D65-45F7-8E69-A8632674C005}"/>
              </a:ext>
            </a:extLst>
          </p:cNvPr>
          <p:cNvCxnSpPr/>
          <p:nvPr/>
        </p:nvCxnSpPr>
        <p:spPr>
          <a:xfrm>
            <a:off x="2529588" y="4610513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43B3647-CA1A-446F-967E-899C881A19C8}"/>
              </a:ext>
            </a:extLst>
          </p:cNvPr>
          <p:cNvSpPr txBox="1"/>
          <p:nvPr/>
        </p:nvSpPr>
        <p:spPr>
          <a:xfrm>
            <a:off x="3319017" y="4487403"/>
            <a:ext cx="3439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latin typeface="Century Gothic" panose="020B0502020202020204" pitchFamily="34" charset="0"/>
              </a:rPr>
              <a:t>Insignificant difference at 95% level of significance</a:t>
            </a:r>
          </a:p>
        </p:txBody>
      </p:sp>
    </p:spTree>
    <p:extLst>
      <p:ext uri="{BB962C8B-B14F-4D97-AF65-F5344CB8AC3E}">
        <p14:creationId xmlns:p14="http://schemas.microsoft.com/office/powerpoint/2010/main" val="387731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8ABD-88CD-4723-AE1A-A4CA5B13F8D1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Influencer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5EB82-5B6A-4E2B-A6FB-DA6CDE037A52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Sentiment Analysis Within Segments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C550F7-69C9-4F8C-8168-AC3CFBE36E93}"/>
              </a:ext>
            </a:extLst>
          </p:cNvPr>
          <p:cNvSpPr/>
          <p:nvPr/>
        </p:nvSpPr>
        <p:spPr>
          <a:xfrm>
            <a:off x="234363" y="3883590"/>
            <a:ext cx="63892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>
                <a:latin typeface="Century Gothic" panose="020B0502020202020204" pitchFamily="34" charset="0"/>
              </a:rPr>
              <a:t>Generally, within each segment, sentiments for most articles tweeted </a:t>
            </a:r>
            <a:r>
              <a:rPr lang="en-SG" sz="1200" b="1" dirty="0">
                <a:latin typeface="Century Gothic" panose="020B0502020202020204" pitchFamily="34" charset="0"/>
              </a:rPr>
              <a:t>are neutral </a:t>
            </a:r>
            <a:r>
              <a:rPr lang="en-SG" sz="1200" dirty="0">
                <a:latin typeface="Century Gothic" panose="020B0502020202020204" pitchFamily="34" charset="0"/>
              </a:rPr>
              <a:t>followed </a:t>
            </a:r>
            <a:r>
              <a:rPr lang="en-SG" sz="1200" b="1" dirty="0">
                <a:latin typeface="Century Gothic" panose="020B0502020202020204" pitchFamily="34" charset="0"/>
              </a:rPr>
              <a:t>by negative.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>
                <a:latin typeface="Century Gothic" panose="020B0502020202020204" pitchFamily="34" charset="0"/>
              </a:rPr>
              <a:t>All segments generally </a:t>
            </a:r>
            <a:r>
              <a:rPr lang="en-SG" sz="1200" b="1" dirty="0">
                <a:latin typeface="Century Gothic" panose="020B0502020202020204" pitchFamily="34" charset="0"/>
              </a:rPr>
              <a:t>lack articles with positive sentiments</a:t>
            </a:r>
            <a:r>
              <a:rPr lang="en-SG" sz="1200" dirty="0">
                <a:latin typeface="Century Gothic" panose="020B0502020202020204" pitchFamily="34" charset="0"/>
              </a:rPr>
              <a:t>. This shows the extent of negative emotions towards United Airlines.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118FC-4057-4B59-B135-1DBB28784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0" b="6739"/>
          <a:stretch/>
        </p:blipFill>
        <p:spPr>
          <a:xfrm>
            <a:off x="1176278" y="875573"/>
            <a:ext cx="4756454" cy="29732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85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999F-CC5E-4226-B758-C6674446A19A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Influencer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699EC-EFEE-4AC2-97EC-06ECC8AE365C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Sentiment Analysis Within Segments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F94F2A-9D1D-45DB-B72C-7835A242EFCA}"/>
              </a:ext>
            </a:extLst>
          </p:cNvPr>
          <p:cNvSpPr/>
          <p:nvPr/>
        </p:nvSpPr>
        <p:spPr>
          <a:xfrm>
            <a:off x="184096" y="3440963"/>
            <a:ext cx="63643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SG" sz="1000" b="1" dirty="0">
                <a:latin typeface="Century Gothic" panose="020B0502020202020204" pitchFamily="34" charset="0"/>
              </a:rPr>
              <a:t>Most tweets with negative sentiments </a:t>
            </a:r>
            <a:r>
              <a:rPr lang="en-SG" sz="1000" dirty="0">
                <a:latin typeface="Century Gothic" panose="020B0502020202020204" pitchFamily="34" charset="0"/>
              </a:rPr>
              <a:t>are from </a:t>
            </a:r>
            <a:r>
              <a:rPr lang="en-SG" sz="1000" b="1" dirty="0">
                <a:latin typeface="Century Gothic" panose="020B0502020202020204" pitchFamily="34" charset="0"/>
              </a:rPr>
              <a:t>segment 4</a:t>
            </a:r>
            <a:r>
              <a:rPr lang="en-SG" sz="1000" dirty="0">
                <a:latin typeface="Century Gothic" panose="020B0502020202020204" pitchFamily="34" charset="0"/>
              </a:rPr>
              <a:t>. However it will be inaccurate to just look at the number of tweets from each segment as the segments </a:t>
            </a:r>
            <a:r>
              <a:rPr lang="en-SG" sz="1000" b="1" dirty="0">
                <a:latin typeface="Century Gothic" panose="020B0502020202020204" pitchFamily="34" charset="0"/>
              </a:rPr>
              <a:t>greatly differ in size</a:t>
            </a:r>
            <a:r>
              <a:rPr lang="en-SG" sz="1000" dirty="0">
                <a:latin typeface="Century Gothic" panose="020B0502020202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SG" sz="1000" dirty="0">
                <a:latin typeface="Century Gothic" panose="020B0502020202020204" pitchFamily="34" charset="0"/>
              </a:rPr>
              <a:t>Segment 4 has the largest (size = 7974) size while Segment 1 has the smallest (size = 20) size, but segments </a:t>
            </a:r>
            <a:r>
              <a:rPr lang="en-SG" sz="1000" b="1" dirty="0">
                <a:latin typeface="Century Gothic" panose="020B0502020202020204" pitchFamily="34" charset="0"/>
              </a:rPr>
              <a:t>1 and 2</a:t>
            </a:r>
            <a:r>
              <a:rPr lang="en-SG" sz="1000" dirty="0">
                <a:latin typeface="Century Gothic" panose="020B0502020202020204" pitchFamily="34" charset="0"/>
              </a:rPr>
              <a:t> have the </a:t>
            </a:r>
            <a:r>
              <a:rPr lang="en-SG" sz="1000" b="1" dirty="0">
                <a:latin typeface="Century Gothic" panose="020B0502020202020204" pitchFamily="34" charset="0"/>
              </a:rPr>
              <a:t>most number of average followers </a:t>
            </a:r>
            <a:r>
              <a:rPr lang="en-SG" sz="1000" dirty="0">
                <a:latin typeface="Century Gothic" panose="020B0502020202020204" pitchFamily="34" charset="0"/>
              </a:rPr>
              <a:t>as compared to segment 4            </a:t>
            </a:r>
            <a:r>
              <a:rPr lang="en-SG" sz="1000" dirty="0"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en-SG" sz="1000" b="1" dirty="0">
                <a:latin typeface="Century Gothic" panose="020B0502020202020204" pitchFamily="34" charset="0"/>
              </a:rPr>
              <a:t>Count is not an accurate measure.</a:t>
            </a:r>
            <a:r>
              <a:rPr lang="en-SG" sz="1000" dirty="0">
                <a:latin typeface="Century Gothic" panose="020B0502020202020204" pitchFamily="34" charset="0"/>
              </a:rPr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SG" sz="1000" dirty="0">
                <a:latin typeface="Century Gothic" panose="020B0502020202020204" pitchFamily="34" charset="0"/>
              </a:rPr>
              <a:t>Use percentage of various sentiments within each segment to compare the sentiments across different segments </a:t>
            </a:r>
            <a:r>
              <a:rPr lang="en-SG" sz="1000" b="1" dirty="0"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en-SG" sz="1000" b="1" dirty="0">
                <a:latin typeface="Century Gothic" panose="020B0502020202020204" pitchFamily="34" charset="0"/>
              </a:rPr>
              <a:t>target segments 1 and 2 during a digital crisis.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E95D1-54F7-47F2-9259-4100F23F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01"/>
          <a:stretch/>
        </p:blipFill>
        <p:spPr>
          <a:xfrm>
            <a:off x="1596960" y="946425"/>
            <a:ext cx="3699935" cy="2440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17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9A13-CC88-4D60-B097-660AC8262185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Influencer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E0657-04C1-4B01-8E03-BA6F8862E272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Sentiment Analysis Within Segments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4A27B-A3C6-419C-9DCF-9E99A0CC2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73"/>
          <a:stretch/>
        </p:blipFill>
        <p:spPr>
          <a:xfrm>
            <a:off x="125506" y="1176818"/>
            <a:ext cx="4035225" cy="30186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E1B682-4ED8-4382-A15C-0A953F26D7D6}"/>
              </a:ext>
            </a:extLst>
          </p:cNvPr>
          <p:cNvSpPr/>
          <p:nvPr/>
        </p:nvSpPr>
        <p:spPr>
          <a:xfrm>
            <a:off x="3767478" y="1224480"/>
            <a:ext cx="2954511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SG" sz="1050" b="1" dirty="0">
                <a:latin typeface="Century Gothic" panose="020B0502020202020204" pitchFamily="34" charset="0"/>
              </a:rPr>
              <a:t>Evaluating the tweets in the </a:t>
            </a:r>
            <a:r>
              <a:rPr lang="en-SG" sz="1050" b="1" dirty="0" err="1">
                <a:latin typeface="Century Gothic" panose="020B0502020202020204" pitchFamily="34" charset="0"/>
              </a:rPr>
              <a:t>social_referrals</a:t>
            </a:r>
            <a:r>
              <a:rPr lang="en-SG" sz="1050" b="1" dirty="0">
                <a:latin typeface="Century Gothic" panose="020B0502020202020204" pitchFamily="34" charset="0"/>
              </a:rPr>
              <a:t> columns and the articles mentioned, sentiments of tweets shared by influencers</a:t>
            </a:r>
            <a:r>
              <a:rPr lang="en-SG" sz="1050" dirty="0">
                <a:latin typeface="Century Gothic" panose="020B0502020202020204" pitchFamily="34" charset="0"/>
              </a:rPr>
              <a:t> are extracted.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SG" sz="1050" dirty="0">
              <a:latin typeface="Century Gothic" panose="020B0502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SG" sz="1050" b="1" dirty="0">
                <a:latin typeface="Century Gothic" panose="020B0502020202020204" pitchFamily="34" charset="0"/>
              </a:rPr>
              <a:t>The percentage of articles with different sentiments</a:t>
            </a:r>
            <a:r>
              <a:rPr lang="en-SG" sz="1050" dirty="0">
                <a:latin typeface="Century Gothic" panose="020B0502020202020204" pitchFamily="34" charset="0"/>
              </a:rPr>
              <a:t> within a specific segment is calculated and plotted against other segments with similar sentiments.</a:t>
            </a:r>
          </a:p>
          <a:p>
            <a:pPr algn="just"/>
            <a:endParaRPr lang="en-SG" sz="1050" dirty="0">
              <a:latin typeface="Century Gothic" panose="020B0502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SG" sz="1050" dirty="0">
                <a:latin typeface="Century Gothic" panose="020B0502020202020204" pitchFamily="34" charset="0"/>
              </a:rPr>
              <a:t>(Percentage is used as the size of the different segments differ greatly and would cause inaccurate analysis.)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SG" sz="1050" dirty="0">
              <a:latin typeface="Century Gothic" panose="020B0502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SG" sz="1050" b="1" dirty="0">
                <a:latin typeface="Century Gothic" panose="020B0502020202020204" pitchFamily="34" charset="0"/>
              </a:rPr>
              <a:t>Segment 1&amp;2, many people are tweeting articles with negative sentiments </a:t>
            </a:r>
            <a:r>
              <a:rPr lang="en-SG" sz="1050" dirty="0">
                <a:latin typeface="Century Gothic" panose="020B0502020202020204" pitchFamily="34" charset="0"/>
              </a:rPr>
              <a:t>and those in segment 1 are not even tweeting anything with positive sentiments at all.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08485D-3F19-48A6-9E35-048A348BAB28}"/>
              </a:ext>
            </a:extLst>
          </p:cNvPr>
          <p:cNvSpPr/>
          <p:nvPr/>
        </p:nvSpPr>
        <p:spPr>
          <a:xfrm>
            <a:off x="914400" y="2571751"/>
            <a:ext cx="583987" cy="1623732"/>
          </a:xfrm>
          <a:prstGeom prst="ellipse">
            <a:avLst/>
          </a:prstGeom>
          <a:noFill/>
          <a:ln>
            <a:solidFill>
              <a:srgbClr val="012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012161"/>
              </a:highligh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39BD2B-2C58-41B1-A530-D8482F8CE31F}"/>
              </a:ext>
            </a:extLst>
          </p:cNvPr>
          <p:cNvSpPr/>
          <p:nvPr/>
        </p:nvSpPr>
        <p:spPr>
          <a:xfrm>
            <a:off x="2935301" y="3734441"/>
            <a:ext cx="315045" cy="468726"/>
          </a:xfrm>
          <a:prstGeom prst="ellipse">
            <a:avLst/>
          </a:prstGeom>
          <a:noFill/>
          <a:ln>
            <a:solidFill>
              <a:srgbClr val="012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483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07AE-4ED2-4BBE-9AC1-FE4283843E61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Finding Top Influencer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FA8B55-95C0-48A9-834B-6DEEC01A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6" y="1746433"/>
            <a:ext cx="3172594" cy="2070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C918DA-3E9A-4588-BB72-09C4CE6E4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4" t="-5762"/>
          <a:stretch/>
        </p:blipFill>
        <p:spPr>
          <a:xfrm>
            <a:off x="968975" y="819100"/>
            <a:ext cx="4904686" cy="554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376EF-DB61-4C64-B1A2-5D33601C97AA}"/>
              </a:ext>
            </a:extLst>
          </p:cNvPr>
          <p:cNvSpPr txBox="1"/>
          <p:nvPr/>
        </p:nvSpPr>
        <p:spPr>
          <a:xfrm>
            <a:off x="3255169" y="1373764"/>
            <a:ext cx="34346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b="1" dirty="0">
                <a:latin typeface="Century Gothic" panose="020B0502020202020204" pitchFamily="34" charset="0"/>
              </a:rPr>
              <a:t>Likes to Follower ratio varies by Account Size, </a:t>
            </a:r>
            <a:r>
              <a:rPr lang="en-SG" sz="1200" dirty="0">
                <a:latin typeface="Century Gothic" panose="020B0502020202020204" pitchFamily="34" charset="0"/>
              </a:rPr>
              <a:t>as the larger an account, the less likely they are able to engage a large percentage of their audience. Thus using followers count as a metric alone is </a:t>
            </a:r>
            <a:r>
              <a:rPr lang="en-SG" sz="1200" b="1" dirty="0">
                <a:latin typeface="Century Gothic" panose="020B0502020202020204" pitchFamily="34" charset="0"/>
              </a:rPr>
              <a:t>insufficient.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1200" dirty="0"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dirty="0">
                <a:latin typeface="Century Gothic" panose="020B0502020202020204" pitchFamily="34" charset="0"/>
              </a:rPr>
              <a:t>Using the ratio benchmarks as a guide, for influencers with different of followers, we calculated suitable weights w to derive an </a:t>
            </a:r>
            <a:r>
              <a:rPr lang="en-SG" sz="1200" b="1" dirty="0">
                <a:latin typeface="Century Gothic" panose="020B0502020202020204" pitchFamily="34" charset="0"/>
              </a:rPr>
              <a:t>“Influencer score” </a:t>
            </a:r>
            <a:r>
              <a:rPr lang="en-SG" sz="1200" dirty="0">
                <a:latin typeface="Century Gothic" panose="020B0502020202020204" pitchFamily="34" charset="0"/>
              </a:rPr>
              <a:t>based on the influencer’s following and favourites and retweets per post about United Airlines.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1200" dirty="0"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200" b="1" dirty="0">
                <a:latin typeface="Century Gothic" panose="020B0502020202020204" pitchFamily="34" charset="0"/>
              </a:rPr>
              <a:t>Standardize</a:t>
            </a:r>
            <a:r>
              <a:rPr lang="en-SG" sz="1200" dirty="0">
                <a:latin typeface="Century Gothic" panose="020B0502020202020204" pitchFamily="34" charset="0"/>
              </a:rPr>
              <a:t> these 3 metrics to ensure same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24849-E7F1-4560-BCE1-5B43A60F5747}"/>
              </a:ext>
            </a:extLst>
          </p:cNvPr>
          <p:cNvSpPr txBox="1"/>
          <p:nvPr/>
        </p:nvSpPr>
        <p:spPr>
          <a:xfrm>
            <a:off x="-65118" y="4019434"/>
            <a:ext cx="36090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00" i="1" dirty="0">
                <a:latin typeface="Century Gothic" panose="020B0502020202020204" pitchFamily="34" charset="0"/>
              </a:rPr>
              <a:t>Source: </a:t>
            </a:r>
            <a:r>
              <a:rPr lang="en-SG" sz="800" i="1" dirty="0" err="1">
                <a:latin typeface="Century Gothic" panose="020B0502020202020204" pitchFamily="34" charset="0"/>
              </a:rPr>
              <a:t>InfluencerDB</a:t>
            </a:r>
            <a:r>
              <a:rPr lang="en-SG" sz="800" i="1" dirty="0">
                <a:latin typeface="Century Gothic" panose="020B0502020202020204" pitchFamily="34" charset="0"/>
              </a:rPr>
              <a:t>, 2019 </a:t>
            </a:r>
          </a:p>
        </p:txBody>
      </p:sp>
    </p:spTree>
    <p:extLst>
      <p:ext uri="{BB962C8B-B14F-4D97-AF65-F5344CB8AC3E}">
        <p14:creationId xmlns:p14="http://schemas.microsoft.com/office/powerpoint/2010/main" val="176615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AA6B-285D-45ED-8BE7-E1F60EEF3EC0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Finding Top Influencer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96A55-1308-4A67-ADCB-7BA2D1DB9AC5}"/>
              </a:ext>
            </a:extLst>
          </p:cNvPr>
          <p:cNvSpPr txBox="1"/>
          <p:nvPr/>
        </p:nvSpPr>
        <p:spPr>
          <a:xfrm>
            <a:off x="160437" y="3792760"/>
            <a:ext cx="65371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100" dirty="0">
                <a:latin typeface="Century Gothic" panose="020B0502020202020204" pitchFamily="34" charset="0"/>
              </a:rPr>
              <a:t>As we are </a:t>
            </a:r>
            <a:r>
              <a:rPr lang="en-SG" sz="1100" b="1" dirty="0">
                <a:latin typeface="Century Gothic" panose="020B0502020202020204" pitchFamily="34" charset="0"/>
              </a:rPr>
              <a:t>not</a:t>
            </a:r>
            <a:r>
              <a:rPr lang="en-SG" sz="1100" dirty="0">
                <a:latin typeface="Century Gothic" panose="020B0502020202020204" pitchFamily="34" charset="0"/>
              </a:rPr>
              <a:t> determining top influencers </a:t>
            </a:r>
            <a:r>
              <a:rPr lang="en-SG" sz="1100" b="1" dirty="0">
                <a:latin typeface="Century Gothic" panose="020B0502020202020204" pitchFamily="34" charset="0"/>
              </a:rPr>
              <a:t>purely based on followers </a:t>
            </a:r>
            <a:r>
              <a:rPr lang="en-SG" sz="1100" dirty="0">
                <a:latin typeface="Century Gothic" panose="020B0502020202020204" pitchFamily="34" charset="0"/>
              </a:rPr>
              <a:t>count and we are placing a higher weightage for retweet and likes, it results in those in </a:t>
            </a:r>
            <a:r>
              <a:rPr lang="en-SG" sz="1100" b="1" dirty="0">
                <a:latin typeface="Century Gothic" panose="020B0502020202020204" pitchFamily="34" charset="0"/>
              </a:rPr>
              <a:t>Segment 4</a:t>
            </a:r>
            <a:r>
              <a:rPr lang="en-SG" sz="1100" dirty="0">
                <a:latin typeface="Century Gothic" panose="020B0502020202020204" pitchFamily="34" charset="0"/>
              </a:rPr>
              <a:t> (those that have the least followers) having high scores. </a:t>
            </a:r>
          </a:p>
          <a:p>
            <a:r>
              <a:rPr lang="en-SG" sz="1100" dirty="0"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en-SG" sz="1100" dirty="0">
                <a:latin typeface="Century Gothic" panose="020B0502020202020204" pitchFamily="34" charset="0"/>
              </a:rPr>
              <a:t>due to their </a:t>
            </a:r>
            <a:r>
              <a:rPr lang="en-SG" sz="1100" b="1" dirty="0">
                <a:latin typeface="Century Gothic" panose="020B0502020202020204" pitchFamily="34" charset="0"/>
              </a:rPr>
              <a:t>tweets going viral </a:t>
            </a:r>
            <a:r>
              <a:rPr lang="en-SG" sz="1100" dirty="0">
                <a:latin typeface="Century Gothic" panose="020B0502020202020204" pitchFamily="34" charset="0"/>
              </a:rPr>
              <a:t>despite their low follower count, which is extremely common on Twitter.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CFC57-DD6D-4151-A644-C68BFB8FE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6"/>
          <a:stretch/>
        </p:blipFill>
        <p:spPr>
          <a:xfrm>
            <a:off x="594772" y="752195"/>
            <a:ext cx="5516777" cy="28846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511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airplane on gray concrete floor">
            <a:extLst>
              <a:ext uri="{FF2B5EF4-FFF2-40B4-BE49-F238E27FC236}">
                <a16:creationId xmlns:a16="http://schemas.microsoft.com/office/drawing/2014/main" id="{C9CDA327-855A-41FA-ABDF-F1CAF63B0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9FACC9-7ADF-40FB-941C-108FE9088ABD}"/>
              </a:ext>
            </a:extLst>
          </p:cNvPr>
          <p:cNvSpPr/>
          <p:nvPr/>
        </p:nvSpPr>
        <p:spPr>
          <a:xfrm>
            <a:off x="192641" y="4146352"/>
            <a:ext cx="3526604" cy="497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8972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E669-57F0-4765-8E15-5A700B52FAE1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Publisher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6B55B-FF58-4A8D-BD3D-BEF13AD3E093}"/>
              </a:ext>
            </a:extLst>
          </p:cNvPr>
          <p:cNvSpPr txBox="1"/>
          <p:nvPr/>
        </p:nvSpPr>
        <p:spPr>
          <a:xfrm>
            <a:off x="577425" y="532986"/>
            <a:ext cx="307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Algorithm Selection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9CECFC-3293-416A-B3C0-04D16F4E18A9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187A52-0D59-431F-A2A5-DF1F4DD3E266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74F9A-C933-49B9-AC9B-1E9646499D59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95260-3959-4A9F-B5F2-96B099E62099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A06F48-A8B2-48EB-A6AB-25CBB97A41C9}"/>
              </a:ext>
            </a:extLst>
          </p:cNvPr>
          <p:cNvSpPr txBox="1">
            <a:spLocks/>
          </p:cNvSpPr>
          <p:nvPr/>
        </p:nvSpPr>
        <p:spPr>
          <a:xfrm>
            <a:off x="296616" y="1224480"/>
            <a:ext cx="3249564" cy="29679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SG" sz="1350" dirty="0">
                <a:latin typeface="Century Gothic" panose="020B0502020202020204" pitchFamily="34" charset="0"/>
                <a:cs typeface="Calibri" panose="020F0502020204030204" pitchFamily="34" charset="0"/>
              </a:rPr>
              <a:t>Grouping articles dataset by publisher and joining dataset to get the number of influencers that shared it </a:t>
            </a:r>
          </a:p>
          <a:p>
            <a:pPr algn="just"/>
            <a:endParaRPr lang="en-SG" sz="135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en-SG" sz="1350" dirty="0">
                <a:latin typeface="Century Gothic" panose="020B0502020202020204" pitchFamily="34" charset="0"/>
                <a:cs typeface="Calibri" panose="020F0502020204030204" pitchFamily="34" charset="0"/>
              </a:rPr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35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350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sz="1350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92D9C1F7-4B37-465B-A649-C775FDC40F29}"/>
              </a:ext>
            </a:extLst>
          </p:cNvPr>
          <p:cNvSpPr/>
          <p:nvPr/>
        </p:nvSpPr>
        <p:spPr>
          <a:xfrm rot="5400000">
            <a:off x="3162924" y="2305936"/>
            <a:ext cx="1593250" cy="531628"/>
          </a:xfrm>
          <a:prstGeom prst="flowChartExtract">
            <a:avLst/>
          </a:prstGeom>
          <a:solidFill>
            <a:srgbClr val="01216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FE5B9-13AE-44D6-BF18-688223F962B9}"/>
              </a:ext>
            </a:extLst>
          </p:cNvPr>
          <p:cNvSpPr txBox="1"/>
          <p:nvPr/>
        </p:nvSpPr>
        <p:spPr>
          <a:xfrm>
            <a:off x="4282857" y="2017752"/>
            <a:ext cx="2277430" cy="110799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lvl="4" algn="just"/>
            <a:endParaRPr lang="en-SG" sz="5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lvl="4" algn="just"/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Selection of </a:t>
            </a:r>
            <a:r>
              <a:rPr lang="en-SG" b="1" dirty="0">
                <a:latin typeface="Century Gothic" panose="020B0502020202020204" pitchFamily="34" charset="0"/>
                <a:cs typeface="Calibri" panose="020F0502020204030204" pitchFamily="34" charset="0"/>
              </a:rPr>
              <a:t>relevant metrics </a:t>
            </a: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to run the </a:t>
            </a:r>
            <a:r>
              <a:rPr lang="en-SG" b="1" dirty="0">
                <a:latin typeface="Century Gothic" panose="020B0502020202020204" pitchFamily="34" charset="0"/>
                <a:cs typeface="Calibri" panose="020F0502020204030204" pitchFamily="34" charset="0"/>
              </a:rPr>
              <a:t>K-Means </a:t>
            </a: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algorithm on to cluster the data points </a:t>
            </a:r>
          </a:p>
          <a:p>
            <a:pPr lvl="4" algn="just"/>
            <a:endParaRPr lang="en-SG" sz="500" dirty="0"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4C7E3A-33AE-4CC3-9C86-BA5DA982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76" y="2218473"/>
            <a:ext cx="3071124" cy="18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04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7BDA-B894-4F84-B2D2-DFEDB48D7AEB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Publisher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632F9-2607-4D92-8772-3177EDC03DCB}"/>
              </a:ext>
            </a:extLst>
          </p:cNvPr>
          <p:cNvSpPr txBox="1"/>
          <p:nvPr/>
        </p:nvSpPr>
        <p:spPr>
          <a:xfrm>
            <a:off x="577425" y="532986"/>
            <a:ext cx="307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Hyperparameter K Tuning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96FCF-EB3E-4319-B1CF-F0F05016DFB5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BC6B70-3A41-44A1-8844-EF75FDA7C6B4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64E474-6D81-48F0-8E18-C93707D396A2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AE53F-53BF-4289-8FE3-0922A702F5F0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2878F74-A5BE-4547-BB0F-CA8884A2D20F}"/>
              </a:ext>
            </a:extLst>
          </p:cNvPr>
          <p:cNvSpPr txBox="1">
            <a:spLocks/>
          </p:cNvSpPr>
          <p:nvPr/>
        </p:nvSpPr>
        <p:spPr>
          <a:xfrm>
            <a:off x="296616" y="1226455"/>
            <a:ext cx="2908223" cy="29983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endParaRPr lang="en-SG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21832-15D1-413F-82B5-EFA712A8F231}"/>
              </a:ext>
            </a:extLst>
          </p:cNvPr>
          <p:cNvSpPr txBox="1"/>
          <p:nvPr/>
        </p:nvSpPr>
        <p:spPr>
          <a:xfrm>
            <a:off x="3429000" y="1210787"/>
            <a:ext cx="3132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Use k = 2 for first clustering iteration </a:t>
            </a:r>
            <a:r>
              <a:rPr lang="en-SG" b="1" dirty="0">
                <a:latin typeface="Century Gothic" panose="020B0502020202020204" pitchFamily="34" charset="0"/>
              </a:rPr>
              <a:t>(Elbow Method)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8C95E5-9B10-4C76-B436-C58072802861}"/>
              </a:ext>
            </a:extLst>
          </p:cNvPr>
          <p:cNvSpPr txBox="1"/>
          <p:nvPr/>
        </p:nvSpPr>
        <p:spPr>
          <a:xfrm>
            <a:off x="3429000" y="2546668"/>
            <a:ext cx="3132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Run algorithm again on those in cluster 1 as </a:t>
            </a:r>
            <a:r>
              <a:rPr lang="en-SG" b="1" dirty="0">
                <a:latin typeface="Century Gothic" panose="020B0502020202020204" pitchFamily="34" charset="0"/>
              </a:rPr>
              <a:t>skewed</a:t>
            </a:r>
            <a:r>
              <a:rPr lang="en-SG" dirty="0">
                <a:latin typeface="Century Gothic" panose="020B0502020202020204" pitchFamily="34" charset="0"/>
              </a:rPr>
              <a:t> clusters </a:t>
            </a:r>
            <a:r>
              <a:rPr lang="en-SG" b="1" dirty="0">
                <a:latin typeface="Century Gothic" panose="020B0502020202020204" pitchFamily="34" charset="0"/>
              </a:rPr>
              <a:t>limits meaningful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7075F7-3A05-4E2B-9581-DB9B97F5CA8B}"/>
              </a:ext>
            </a:extLst>
          </p:cNvPr>
          <p:cNvSpPr txBox="1"/>
          <p:nvPr/>
        </p:nvSpPr>
        <p:spPr>
          <a:xfrm>
            <a:off x="3429000" y="3409494"/>
            <a:ext cx="3132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Generation of </a:t>
            </a:r>
            <a:r>
              <a:rPr lang="en-SG" b="1" dirty="0">
                <a:latin typeface="Century Gothic" panose="020B0502020202020204" pitchFamily="34" charset="0"/>
              </a:rPr>
              <a:t>4 clusters</a:t>
            </a:r>
            <a:r>
              <a:rPr lang="en-SG" dirty="0">
                <a:latin typeface="Century Gothic" panose="020B0502020202020204" pitchFamily="34" charset="0"/>
              </a:rPr>
              <a:t>, no further segmentation as further segmentation does not reduce skewness of data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148CBE-F2A9-4D27-A608-F79DF454A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58" y="1456976"/>
            <a:ext cx="2639538" cy="25373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F57D98-40B6-4C63-9169-CCD11298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94" y="1825695"/>
            <a:ext cx="2021597" cy="5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26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7724-DF3B-43AA-9F65-3F93ECC96AAB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Publisher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5755B5-4EEE-40C1-952C-9501D0AAEE00}"/>
              </a:ext>
            </a:extLst>
          </p:cNvPr>
          <p:cNvSpPr txBox="1"/>
          <p:nvPr/>
        </p:nvSpPr>
        <p:spPr>
          <a:xfrm>
            <a:off x="577425" y="532986"/>
            <a:ext cx="307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Decision Tree Generation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737E5603-A6A7-4360-9CD3-79DE8EC7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84" y="821713"/>
            <a:ext cx="4918031" cy="31270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31927A-2E74-4914-B8C8-CFA65CEE6951}"/>
              </a:ext>
            </a:extLst>
          </p:cNvPr>
          <p:cNvSpPr txBox="1"/>
          <p:nvPr/>
        </p:nvSpPr>
        <p:spPr>
          <a:xfrm>
            <a:off x="431798" y="3743570"/>
            <a:ext cx="5994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latin typeface="Century Gothic" panose="020B0502020202020204" pitchFamily="34" charset="0"/>
              </a:rPr>
              <a:t>Publishers in Cluster</a:t>
            </a:r>
            <a:r>
              <a:rPr lang="en-SG" sz="1200" b="1" dirty="0">
                <a:latin typeface="Century Gothic" panose="020B0502020202020204" pitchFamily="34" charset="0"/>
              </a:rPr>
              <a:t> 2</a:t>
            </a:r>
            <a:r>
              <a:rPr lang="en-SG" sz="1200" dirty="0">
                <a:latin typeface="Century Gothic" panose="020B0502020202020204" pitchFamily="34" charset="0"/>
              </a:rPr>
              <a:t> tend to have </a:t>
            </a:r>
            <a:r>
              <a:rPr lang="en-SG" sz="1200" b="1" dirty="0">
                <a:latin typeface="Century Gothic" panose="020B0502020202020204" pitchFamily="34" charset="0"/>
              </a:rPr>
              <a:t>greater than 9817 engagements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latin typeface="Century Gothic" panose="020B0502020202020204" pitchFamily="34" charset="0"/>
              </a:rPr>
              <a:t>Publishers in Cluster</a:t>
            </a:r>
            <a:r>
              <a:rPr lang="en-SG" sz="1200" b="1" dirty="0">
                <a:latin typeface="Century Gothic" panose="020B0502020202020204" pitchFamily="34" charset="0"/>
              </a:rPr>
              <a:t> 3</a:t>
            </a:r>
            <a:r>
              <a:rPr lang="en-SG" sz="1200" dirty="0">
                <a:latin typeface="Century Gothic" panose="020B0502020202020204" pitchFamily="34" charset="0"/>
              </a:rPr>
              <a:t> have </a:t>
            </a:r>
            <a:r>
              <a:rPr lang="en-SG" sz="1200" b="1" dirty="0">
                <a:latin typeface="Century Gothic" panose="020B0502020202020204" pitchFamily="34" charset="0"/>
              </a:rPr>
              <a:t>greater than 2335 engagements and more than 1269 likes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latin typeface="Century Gothic" panose="020B0502020202020204" pitchFamily="34" charset="0"/>
              </a:rPr>
              <a:t>Publishers in Cluster </a:t>
            </a:r>
            <a:r>
              <a:rPr lang="en-SG" sz="1200" b="1" dirty="0">
                <a:latin typeface="Century Gothic" panose="020B0502020202020204" pitchFamily="34" charset="0"/>
              </a:rPr>
              <a:t>4</a:t>
            </a:r>
            <a:r>
              <a:rPr lang="en-SG" sz="1200" dirty="0">
                <a:latin typeface="Century Gothic" panose="020B0502020202020204" pitchFamily="34" charset="0"/>
              </a:rPr>
              <a:t> tend to </a:t>
            </a:r>
            <a:r>
              <a:rPr lang="en-SG" sz="1200" b="1" dirty="0">
                <a:latin typeface="Century Gothic" panose="020B0502020202020204" pitchFamily="34" charset="0"/>
              </a:rPr>
              <a:t>have lower than 2335 engagements </a:t>
            </a:r>
          </a:p>
        </p:txBody>
      </p:sp>
    </p:spTree>
    <p:extLst>
      <p:ext uri="{BB962C8B-B14F-4D97-AF65-F5344CB8AC3E}">
        <p14:creationId xmlns:p14="http://schemas.microsoft.com/office/powerpoint/2010/main" val="202799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6576-8392-4C9F-8C64-623824F86F84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Publisher Segmentation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D72D8-03DD-4CD8-A4C6-03643D6D673B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Characteristics of Different Segments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B5FD30-A35A-40EF-94C7-95544E83A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864965"/>
              </p:ext>
            </p:extLst>
          </p:nvPr>
        </p:nvGraphicFramePr>
        <p:xfrm>
          <a:off x="341348" y="888455"/>
          <a:ext cx="6175304" cy="370874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48412">
                  <a:extLst>
                    <a:ext uri="{9D8B030D-6E8A-4147-A177-3AD203B41FA5}">
                      <a16:colId xmlns:a16="http://schemas.microsoft.com/office/drawing/2014/main" val="2212258541"/>
                    </a:ext>
                  </a:extLst>
                </a:gridCol>
                <a:gridCol w="1058680">
                  <a:extLst>
                    <a:ext uri="{9D8B030D-6E8A-4147-A177-3AD203B41FA5}">
                      <a16:colId xmlns:a16="http://schemas.microsoft.com/office/drawing/2014/main" val="72957448"/>
                    </a:ext>
                  </a:extLst>
                </a:gridCol>
                <a:gridCol w="1173075">
                  <a:extLst>
                    <a:ext uri="{9D8B030D-6E8A-4147-A177-3AD203B41FA5}">
                      <a16:colId xmlns:a16="http://schemas.microsoft.com/office/drawing/2014/main" val="35568304"/>
                    </a:ext>
                  </a:extLst>
                </a:gridCol>
                <a:gridCol w="1227397">
                  <a:extLst>
                    <a:ext uri="{9D8B030D-6E8A-4147-A177-3AD203B41FA5}">
                      <a16:colId xmlns:a16="http://schemas.microsoft.com/office/drawing/2014/main" val="11407456"/>
                    </a:ext>
                  </a:extLst>
                </a:gridCol>
                <a:gridCol w="1167740">
                  <a:extLst>
                    <a:ext uri="{9D8B030D-6E8A-4147-A177-3AD203B41FA5}">
                      <a16:colId xmlns:a16="http://schemas.microsoft.com/office/drawing/2014/main" val="2708290909"/>
                    </a:ext>
                  </a:extLst>
                </a:gridCol>
              </a:tblGrid>
              <a:tr h="52982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entury Gothic" panose="020B0502020202020204" pitchFamily="34" charset="0"/>
                        </a:rPr>
                        <a:t>Metrics</a:t>
                      </a:r>
                      <a:endParaRPr lang="en-SG" b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26416"/>
                  </a:ext>
                </a:extLst>
              </a:tr>
              <a:tr h="529821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Continent_Code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772"/>
                  </a:ext>
                </a:extLst>
              </a:tr>
              <a:tr h="529821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Articles_Published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06864"/>
                  </a:ext>
                </a:extLst>
              </a:tr>
              <a:tr h="529821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Avg_tw_count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00682"/>
                  </a:ext>
                </a:extLst>
              </a:tr>
              <a:tr h="529821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Avg_pi_count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25365"/>
                  </a:ext>
                </a:extLst>
              </a:tr>
              <a:tr h="529821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Avg_li_count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18833"/>
                  </a:ext>
                </a:extLst>
              </a:tr>
              <a:tr h="529821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Avg_fb_comments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87799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D198CFA-B905-47CE-AA48-184118935BEA}"/>
              </a:ext>
            </a:extLst>
          </p:cNvPr>
          <p:cNvCxnSpPr/>
          <p:nvPr/>
        </p:nvCxnSpPr>
        <p:spPr>
          <a:xfrm>
            <a:off x="2588111" y="1535601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713624-A11D-4FF1-BBAD-9262824912B1}"/>
              </a:ext>
            </a:extLst>
          </p:cNvPr>
          <p:cNvCxnSpPr/>
          <p:nvPr/>
        </p:nvCxnSpPr>
        <p:spPr>
          <a:xfrm>
            <a:off x="3779602" y="1535601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17EF7B-3E5D-4231-9400-3019AB334596}"/>
              </a:ext>
            </a:extLst>
          </p:cNvPr>
          <p:cNvCxnSpPr/>
          <p:nvPr/>
        </p:nvCxnSpPr>
        <p:spPr>
          <a:xfrm>
            <a:off x="5017275" y="1535601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DEBAAE-3EF5-44A7-B95A-9A2634943EFA}"/>
              </a:ext>
            </a:extLst>
          </p:cNvPr>
          <p:cNvCxnSpPr/>
          <p:nvPr/>
        </p:nvCxnSpPr>
        <p:spPr>
          <a:xfrm>
            <a:off x="2588111" y="2108256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C4A490-39EA-4414-9DF5-58139C692E6C}"/>
              </a:ext>
            </a:extLst>
          </p:cNvPr>
          <p:cNvCxnSpPr/>
          <p:nvPr/>
        </p:nvCxnSpPr>
        <p:spPr>
          <a:xfrm>
            <a:off x="3779602" y="2108256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53B529-ECC3-4B29-B0CD-588E7E3AB30B}"/>
              </a:ext>
            </a:extLst>
          </p:cNvPr>
          <p:cNvCxnSpPr/>
          <p:nvPr/>
        </p:nvCxnSpPr>
        <p:spPr>
          <a:xfrm>
            <a:off x="5017275" y="2108256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2D989B-59E1-4B29-A9C1-5CE332D0F98A}"/>
              </a:ext>
            </a:extLst>
          </p:cNvPr>
          <p:cNvCxnSpPr/>
          <p:nvPr/>
        </p:nvCxnSpPr>
        <p:spPr>
          <a:xfrm>
            <a:off x="3779602" y="3179672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6B2AAE77-4780-4D7C-BDA9-35DA4D26CCA7}"/>
              </a:ext>
            </a:extLst>
          </p:cNvPr>
          <p:cNvSpPr/>
          <p:nvPr/>
        </p:nvSpPr>
        <p:spPr>
          <a:xfrm rot="5400000">
            <a:off x="4748641" y="2165468"/>
            <a:ext cx="177170" cy="2361603"/>
          </a:xfrm>
          <a:prstGeom prst="rightBracket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E5C443-7331-4F71-AE9D-744CAEF7CD85}"/>
              </a:ext>
            </a:extLst>
          </p:cNvPr>
          <p:cNvCxnSpPr/>
          <p:nvPr/>
        </p:nvCxnSpPr>
        <p:spPr>
          <a:xfrm>
            <a:off x="3779602" y="3701529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4E6B40AC-43CE-4E6A-A735-32374C07612A}"/>
              </a:ext>
            </a:extLst>
          </p:cNvPr>
          <p:cNvSpPr/>
          <p:nvPr/>
        </p:nvSpPr>
        <p:spPr>
          <a:xfrm rot="5400000">
            <a:off x="4126753" y="2610694"/>
            <a:ext cx="134321" cy="3668548"/>
          </a:xfrm>
          <a:prstGeom prst="rightBracket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21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4F19-0D06-403C-8644-8B1D8CEEA6B0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Publisher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EBD64-CF4F-4555-B42E-76319A4D03B9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Characteristics of Different Segments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2FE7C-806A-4673-96E4-4FC625898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077007"/>
              </p:ext>
            </p:extLst>
          </p:nvPr>
        </p:nvGraphicFramePr>
        <p:xfrm>
          <a:off x="290548" y="942905"/>
          <a:ext cx="6276904" cy="349589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670332">
                  <a:extLst>
                    <a:ext uri="{9D8B030D-6E8A-4147-A177-3AD203B41FA5}">
                      <a16:colId xmlns:a16="http://schemas.microsoft.com/office/drawing/2014/main" val="2212258541"/>
                    </a:ext>
                  </a:extLst>
                </a:gridCol>
                <a:gridCol w="979654">
                  <a:extLst>
                    <a:ext uri="{9D8B030D-6E8A-4147-A177-3AD203B41FA5}">
                      <a16:colId xmlns:a16="http://schemas.microsoft.com/office/drawing/2014/main" val="72957448"/>
                    </a:ext>
                  </a:extLst>
                </a:gridCol>
                <a:gridCol w="1192375">
                  <a:extLst>
                    <a:ext uri="{9D8B030D-6E8A-4147-A177-3AD203B41FA5}">
                      <a16:colId xmlns:a16="http://schemas.microsoft.com/office/drawing/2014/main" val="35568304"/>
                    </a:ext>
                  </a:extLst>
                </a:gridCol>
                <a:gridCol w="1247591">
                  <a:extLst>
                    <a:ext uri="{9D8B030D-6E8A-4147-A177-3AD203B41FA5}">
                      <a16:colId xmlns:a16="http://schemas.microsoft.com/office/drawing/2014/main" val="11407456"/>
                    </a:ext>
                  </a:extLst>
                </a:gridCol>
                <a:gridCol w="1186952">
                  <a:extLst>
                    <a:ext uri="{9D8B030D-6E8A-4147-A177-3AD203B41FA5}">
                      <a16:colId xmlns:a16="http://schemas.microsoft.com/office/drawing/2014/main" val="2708290909"/>
                    </a:ext>
                  </a:extLst>
                </a:gridCol>
              </a:tblGrid>
              <a:tr h="499413"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 err="1">
                          <a:latin typeface="Century Gothic" panose="020B0502020202020204" pitchFamily="34" charset="0"/>
                        </a:rPr>
                        <a:t>Avg_fb_likes</a:t>
                      </a:r>
                      <a:endParaRPr lang="en-SG" sz="1100" b="0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SG" sz="1100" b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755071"/>
                  </a:ext>
                </a:extLst>
              </a:tr>
              <a:tr h="499413"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 err="1">
                          <a:latin typeface="Century Gothic" panose="020B0502020202020204" pitchFamily="34" charset="0"/>
                        </a:rPr>
                        <a:t>Avg_fb_shares</a:t>
                      </a:r>
                      <a:endParaRPr lang="en-SG" sz="1100" b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93158"/>
                  </a:ext>
                </a:extLst>
              </a:tr>
              <a:tr h="499413">
                <a:tc>
                  <a:txBody>
                    <a:bodyPr/>
                    <a:lstStyle/>
                    <a:p>
                      <a:pPr algn="ctr"/>
                      <a:r>
                        <a:rPr lang="en-SG" sz="1100" b="0" dirty="0" err="1">
                          <a:latin typeface="Century Gothic" panose="020B0502020202020204" pitchFamily="34" charset="0"/>
                        </a:rPr>
                        <a:t>Avg_fb_engagement</a:t>
                      </a:r>
                      <a:endParaRPr lang="en-SG" sz="1100" b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426416"/>
                  </a:ext>
                </a:extLst>
              </a:tr>
              <a:tr h="499413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Avg_max_velocity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772"/>
                  </a:ext>
                </a:extLst>
              </a:tr>
              <a:tr h="499413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Avg_sentiment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SG" sz="1100" dirty="0">
                          <a:latin typeface="Century Gothic" panose="020B0502020202020204" pitchFamily="34" charset="0"/>
                        </a:rPr>
                        <a:t>(Most -</a:t>
                      </a:r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ve</a:t>
                      </a:r>
                      <a:r>
                        <a:rPr lang="en-SG" sz="1100" dirty="0">
                          <a:latin typeface="Century Gothic" panose="020B0502020202020204" pitchFamily="34" charset="0"/>
                        </a:rPr>
                        <a:t> as 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06864"/>
                  </a:ext>
                </a:extLst>
              </a:tr>
              <a:tr h="499413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Avg_tweets_by_influencer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700682"/>
                  </a:ext>
                </a:extLst>
              </a:tr>
              <a:tr h="499413">
                <a:tc>
                  <a:txBody>
                    <a:bodyPr/>
                    <a:lstStyle/>
                    <a:p>
                      <a:pPr algn="ctr"/>
                      <a:r>
                        <a:rPr lang="en-SG" sz="1100" dirty="0" err="1">
                          <a:latin typeface="Century Gothic" panose="020B0502020202020204" pitchFamily="34" charset="0"/>
                        </a:rPr>
                        <a:t>Avg_unique_influencers_count</a:t>
                      </a:r>
                      <a:endParaRPr lang="en-SG" sz="11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>
                          <a:latin typeface="Century Gothic" panose="020B0502020202020204" pitchFamily="34" charset="0"/>
                        </a:rPr>
                        <a:t>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25365"/>
                  </a:ext>
                </a:extLst>
              </a:tr>
            </a:tbl>
          </a:graphicData>
        </a:graphic>
      </p:graphicFrame>
      <p:sp>
        <p:nvSpPr>
          <p:cNvPr id="6" name="Right Bracket 5">
            <a:extLst>
              <a:ext uri="{FF2B5EF4-FFF2-40B4-BE49-F238E27FC236}">
                <a16:creationId xmlns:a16="http://schemas.microsoft.com/office/drawing/2014/main" id="{90948121-93EB-4002-965F-2438405917E8}"/>
              </a:ext>
            </a:extLst>
          </p:cNvPr>
          <p:cNvSpPr/>
          <p:nvPr/>
        </p:nvSpPr>
        <p:spPr>
          <a:xfrm rot="5400000">
            <a:off x="4070412" y="-577071"/>
            <a:ext cx="134321" cy="3668548"/>
          </a:xfrm>
          <a:prstGeom prst="rightBracket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0F3278DB-0E58-4ADC-ACC1-36887C06FEF3}"/>
              </a:ext>
            </a:extLst>
          </p:cNvPr>
          <p:cNvSpPr/>
          <p:nvPr/>
        </p:nvSpPr>
        <p:spPr>
          <a:xfrm rot="5400000">
            <a:off x="4090731" y="-66003"/>
            <a:ext cx="134321" cy="3668548"/>
          </a:xfrm>
          <a:prstGeom prst="rightBracket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595972-A895-43FA-9327-A9F1B46594F1}"/>
              </a:ext>
            </a:extLst>
          </p:cNvPr>
          <p:cNvCxnSpPr/>
          <p:nvPr/>
        </p:nvCxnSpPr>
        <p:spPr>
          <a:xfrm>
            <a:off x="2588111" y="2619023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5CEE82-9DD0-4ED1-89B6-9037D7679E2D}"/>
              </a:ext>
            </a:extLst>
          </p:cNvPr>
          <p:cNvCxnSpPr/>
          <p:nvPr/>
        </p:nvCxnSpPr>
        <p:spPr>
          <a:xfrm>
            <a:off x="2588111" y="3126103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3477CB-B86F-4D80-8E2D-6999E01D034E}"/>
              </a:ext>
            </a:extLst>
          </p:cNvPr>
          <p:cNvCxnSpPr/>
          <p:nvPr/>
        </p:nvCxnSpPr>
        <p:spPr>
          <a:xfrm>
            <a:off x="3756511" y="3126103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23B57C-B087-457C-B372-D58000844E27}"/>
              </a:ext>
            </a:extLst>
          </p:cNvPr>
          <p:cNvCxnSpPr/>
          <p:nvPr/>
        </p:nvCxnSpPr>
        <p:spPr>
          <a:xfrm>
            <a:off x="2570892" y="4571457"/>
            <a:ext cx="74814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6E25B5-34A1-4C5A-B48D-B2FF37F3E739}"/>
              </a:ext>
            </a:extLst>
          </p:cNvPr>
          <p:cNvSpPr txBox="1"/>
          <p:nvPr/>
        </p:nvSpPr>
        <p:spPr>
          <a:xfrm>
            <a:off x="3339358" y="4451061"/>
            <a:ext cx="3365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>
                <a:latin typeface="Century Gothic" panose="020B0502020202020204" pitchFamily="34" charset="0"/>
              </a:rPr>
              <a:t>Insignificant difference at 95% level of significance</a:t>
            </a:r>
          </a:p>
        </p:txBody>
      </p:sp>
    </p:spTree>
    <p:extLst>
      <p:ext uri="{BB962C8B-B14F-4D97-AF65-F5344CB8AC3E}">
        <p14:creationId xmlns:p14="http://schemas.microsoft.com/office/powerpoint/2010/main" val="3768338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D279-BCAA-4383-8E80-B23ED5A05E28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Publisher Segmentation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4EE81-70F9-49B0-8675-75A48B9F434A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Sentiment Analysis Within Segments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91D49-D95B-4B93-A5C4-3FE3A3098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3" b="8042"/>
          <a:stretch/>
        </p:blipFill>
        <p:spPr>
          <a:xfrm>
            <a:off x="871299" y="1100985"/>
            <a:ext cx="4828461" cy="2538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3DB555-9BAD-47BB-8961-013E3F73A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47" b="8457"/>
          <a:stretch/>
        </p:blipFill>
        <p:spPr>
          <a:xfrm>
            <a:off x="577425" y="877205"/>
            <a:ext cx="5630560" cy="2826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5C71E-FE31-4454-AE77-E76188C14DDA}"/>
              </a:ext>
            </a:extLst>
          </p:cNvPr>
          <p:cNvSpPr txBox="1"/>
          <p:nvPr/>
        </p:nvSpPr>
        <p:spPr>
          <a:xfrm>
            <a:off x="391658" y="3900135"/>
            <a:ext cx="6313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latin typeface="Century Gothic" panose="020B0502020202020204" pitchFamily="34" charset="0"/>
              </a:rPr>
              <a:t>We can see that with the exception of segment 1, for most segments, the data </a:t>
            </a:r>
            <a:r>
              <a:rPr lang="en-SG" sz="1100" b="1" dirty="0">
                <a:latin typeface="Century Gothic" panose="020B0502020202020204" pitchFamily="34" charset="0"/>
              </a:rPr>
              <a:t>is skewed to the right </a:t>
            </a:r>
            <a:r>
              <a:rPr lang="en-SG" sz="1100" dirty="0">
                <a:latin typeface="Century Gothic" panose="020B0502020202020204" pitchFamily="34" charset="0"/>
              </a:rPr>
              <a:t>where a large percentage of each segment </a:t>
            </a:r>
            <a:r>
              <a:rPr lang="en-SG" sz="1100" b="1" dirty="0">
                <a:latin typeface="Century Gothic" panose="020B0502020202020204" pitchFamily="34" charset="0"/>
              </a:rPr>
              <a:t>has negative-neutral sentiments</a:t>
            </a:r>
            <a:r>
              <a:rPr lang="en-SG" sz="1100" dirty="0">
                <a:latin typeface="Century Gothic" panose="020B0502020202020204" pitchFamily="34" charset="0"/>
              </a:rPr>
              <a:t>. We can also see that segment 1 tends to share articles with a </a:t>
            </a:r>
            <a:r>
              <a:rPr lang="en-SG" sz="1100" b="1" dirty="0">
                <a:latin typeface="Century Gothic" panose="020B0502020202020204" pitchFamily="34" charset="0"/>
              </a:rPr>
              <a:t>positive</a:t>
            </a:r>
            <a:r>
              <a:rPr lang="en-SG" sz="1100" dirty="0">
                <a:latin typeface="Century Gothic" panose="020B0502020202020204" pitchFamily="34" charset="0"/>
              </a:rPr>
              <a:t> sentiment about the Airline, which can be due to the </a:t>
            </a:r>
            <a:r>
              <a:rPr lang="en-SG" sz="1100" b="1" dirty="0">
                <a:latin typeface="Century Gothic" panose="020B0502020202020204" pitchFamily="34" charset="0"/>
              </a:rPr>
              <a:t>Airline’s PR efforts </a:t>
            </a:r>
            <a:r>
              <a:rPr lang="en-SG" sz="1100" dirty="0">
                <a:latin typeface="Century Gothic" panose="020B0502020202020204" pitchFamily="34" charset="0"/>
              </a:rPr>
              <a:t>towards this segment </a:t>
            </a:r>
          </a:p>
        </p:txBody>
      </p:sp>
    </p:spTree>
    <p:extLst>
      <p:ext uri="{BB962C8B-B14F-4D97-AF65-F5344CB8AC3E}">
        <p14:creationId xmlns:p14="http://schemas.microsoft.com/office/powerpoint/2010/main" val="220344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38EB-CD43-4FDA-9ED6-1F66A6D1DAF0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Finding Top Publishers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DC667-1A81-4056-BEC8-20206850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19" y="959898"/>
            <a:ext cx="5195162" cy="817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4A48A3-815F-427F-A4B2-B253FC2789C7}"/>
              </a:ext>
            </a:extLst>
          </p:cNvPr>
          <p:cNvSpPr txBox="1"/>
          <p:nvPr/>
        </p:nvSpPr>
        <p:spPr>
          <a:xfrm>
            <a:off x="375920" y="2044830"/>
            <a:ext cx="626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>
                <a:latin typeface="Century Gothic" panose="020B0502020202020204" pitchFamily="34" charset="0"/>
              </a:rPr>
              <a:t>Since we have </a:t>
            </a:r>
            <a:r>
              <a:rPr lang="en-SG" sz="1600" b="1" dirty="0">
                <a:latin typeface="Century Gothic" panose="020B0502020202020204" pitchFamily="34" charset="0"/>
              </a:rPr>
              <a:t>limited information </a:t>
            </a:r>
            <a:r>
              <a:rPr lang="en-SG" sz="1600" dirty="0">
                <a:latin typeface="Century Gothic" panose="020B0502020202020204" pitchFamily="34" charset="0"/>
              </a:rPr>
              <a:t>on the suitable weights to assign the metrics, we </a:t>
            </a:r>
            <a:r>
              <a:rPr lang="en-SG" sz="1600" b="1" dirty="0">
                <a:latin typeface="Century Gothic" panose="020B0502020202020204" pitchFamily="34" charset="0"/>
              </a:rPr>
              <a:t>normalised all the attributes </a:t>
            </a:r>
            <a:r>
              <a:rPr lang="en-SG" sz="1600" dirty="0">
                <a:latin typeface="Century Gothic" panose="020B0502020202020204" pitchFamily="34" charset="0"/>
              </a:rPr>
              <a:t>and </a:t>
            </a:r>
            <a:r>
              <a:rPr lang="en-SG" sz="1600" b="1" dirty="0">
                <a:latin typeface="Century Gothic" panose="020B0502020202020204" pitchFamily="34" charset="0"/>
              </a:rPr>
              <a:t>added</a:t>
            </a:r>
            <a:r>
              <a:rPr lang="en-SG" sz="1600" dirty="0">
                <a:latin typeface="Century Gothic" panose="020B0502020202020204" pitchFamily="34" charset="0"/>
              </a:rPr>
              <a:t> the normalised values together to generate a Publisher Score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F0B47-0E84-4B03-A514-83381A1CBAD0}"/>
              </a:ext>
            </a:extLst>
          </p:cNvPr>
          <p:cNvSpPr txBox="1"/>
          <p:nvPr/>
        </p:nvSpPr>
        <p:spPr>
          <a:xfrm>
            <a:off x="375920" y="3289727"/>
            <a:ext cx="62636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sz="1600" dirty="0">
                <a:latin typeface="Century Gothic" panose="020B0502020202020204" pitchFamily="34" charset="0"/>
              </a:rPr>
              <a:t>This does not take into account Average Sentiment and Continent as we believe that these 2 attributes </a:t>
            </a:r>
            <a:r>
              <a:rPr lang="en-SG" sz="1600" b="1" dirty="0">
                <a:latin typeface="Century Gothic" panose="020B0502020202020204" pitchFamily="34" charset="0"/>
              </a:rPr>
              <a:t>should not have an influence</a:t>
            </a:r>
            <a:r>
              <a:rPr lang="en-SG" sz="1600" dirty="0">
                <a:latin typeface="Century Gothic" panose="020B0502020202020204" pitchFamily="34" charset="0"/>
              </a:rPr>
              <a:t> on whether a Publisher is considered a top publisher or not </a:t>
            </a:r>
          </a:p>
        </p:txBody>
      </p:sp>
    </p:spTree>
    <p:extLst>
      <p:ext uri="{BB962C8B-B14F-4D97-AF65-F5344CB8AC3E}">
        <p14:creationId xmlns:p14="http://schemas.microsoft.com/office/powerpoint/2010/main" val="2890727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69AB-2165-4A76-9F93-00963584C236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Finding Top Publishers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A6D761-60A2-4D14-BB28-B5E00DE5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2" y="732357"/>
            <a:ext cx="5436413" cy="27931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B5E56-8E29-4265-8DC0-3D841B592267}"/>
              </a:ext>
            </a:extLst>
          </p:cNvPr>
          <p:cNvSpPr txBox="1"/>
          <p:nvPr/>
        </p:nvSpPr>
        <p:spPr>
          <a:xfrm>
            <a:off x="375920" y="3641380"/>
            <a:ext cx="6136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100" dirty="0">
                <a:latin typeface="Century Gothic" panose="020B0502020202020204" pitchFamily="34" charset="0"/>
              </a:rPr>
              <a:t>We can see that the top publishers </a:t>
            </a:r>
            <a:r>
              <a:rPr lang="en-SG" sz="1100" b="1" dirty="0">
                <a:latin typeface="Century Gothic" panose="020B0502020202020204" pitchFamily="34" charset="0"/>
              </a:rPr>
              <a:t>are mostly from segments 1 and 2 </a:t>
            </a:r>
            <a:r>
              <a:rPr lang="en-SG" sz="1100" dirty="0">
                <a:latin typeface="Century Gothic" panose="020B0502020202020204" pitchFamily="34" charset="0"/>
              </a:rPr>
              <a:t>(many followers, engagement and sharing by influencers). As publishers in segment 1 tend to publish articles with a positive sentiment, there is </a:t>
            </a:r>
            <a:r>
              <a:rPr lang="en-SG" sz="1100" b="1" dirty="0">
                <a:latin typeface="Century Gothic" panose="020B0502020202020204" pitchFamily="34" charset="0"/>
              </a:rPr>
              <a:t>less need</a:t>
            </a:r>
            <a:r>
              <a:rPr lang="en-SG" sz="1100" dirty="0">
                <a:latin typeface="Century Gothic" panose="020B0502020202020204" pitchFamily="34" charset="0"/>
              </a:rPr>
              <a:t> to focus PR efforts in this area. It is </a:t>
            </a:r>
            <a:r>
              <a:rPr lang="en-SG" sz="1100" b="1" dirty="0">
                <a:latin typeface="Century Gothic" panose="020B0502020202020204" pitchFamily="34" charset="0"/>
              </a:rPr>
              <a:t>more important</a:t>
            </a:r>
            <a:r>
              <a:rPr lang="en-SG" sz="1100" dirty="0">
                <a:latin typeface="Century Gothic" panose="020B0502020202020204" pitchFamily="34" charset="0"/>
              </a:rPr>
              <a:t> for the airline to target those in </a:t>
            </a:r>
            <a:r>
              <a:rPr lang="en-SG" sz="1100" b="1" dirty="0">
                <a:latin typeface="Century Gothic" panose="020B0502020202020204" pitchFamily="34" charset="0"/>
              </a:rPr>
              <a:t>cluster 2 and 3</a:t>
            </a:r>
            <a:r>
              <a:rPr lang="en-SG" sz="1100" dirty="0">
                <a:latin typeface="Century Gothic" panose="020B0502020202020204" pitchFamily="34" charset="0"/>
              </a:rPr>
              <a:t>, who rank highly in terms of publisher score (and hence influence) and are sharing negative articles about the airline</a:t>
            </a:r>
          </a:p>
        </p:txBody>
      </p:sp>
    </p:spTree>
    <p:extLst>
      <p:ext uri="{BB962C8B-B14F-4D97-AF65-F5344CB8AC3E}">
        <p14:creationId xmlns:p14="http://schemas.microsoft.com/office/powerpoint/2010/main" val="1473669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white cloth lot">
            <a:extLst>
              <a:ext uri="{FF2B5EF4-FFF2-40B4-BE49-F238E27FC236}">
                <a16:creationId xmlns:a16="http://schemas.microsoft.com/office/drawing/2014/main" id="{9810268E-ADA4-4051-B6CF-7BDE589FD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FA00A7-D931-4E4F-A978-25ED07877EB6}"/>
              </a:ext>
            </a:extLst>
          </p:cNvPr>
          <p:cNvSpPr/>
          <p:nvPr/>
        </p:nvSpPr>
        <p:spPr>
          <a:xfrm>
            <a:off x="1024847" y="1936357"/>
            <a:ext cx="5054884" cy="12707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CONTENT </a:t>
            </a:r>
          </a:p>
          <a:p>
            <a:pPr algn="ctr"/>
            <a:r>
              <a:rPr lang="en-GB" sz="3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SHARING PATTERN</a:t>
            </a:r>
          </a:p>
        </p:txBody>
      </p:sp>
    </p:spTree>
    <p:extLst>
      <p:ext uri="{BB962C8B-B14F-4D97-AF65-F5344CB8AC3E}">
        <p14:creationId xmlns:p14="http://schemas.microsoft.com/office/powerpoint/2010/main" val="161786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2792-3877-483F-8B1D-9E7B37324E6C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74938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Publisher Syndication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181A1-1754-4B05-888F-52AAD975B495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Geographical Syndication Distribution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1AA5EA-7AC7-47FA-9C93-EEA68F0551F1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D61311-4DDD-4EBE-A47D-767049F68721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FBB63-D543-4BEB-8F77-292895BF5783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4BC22-F402-4547-B1D4-D13152785074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2060D-FC79-45E9-A608-8A4A8092D3EE}"/>
              </a:ext>
            </a:extLst>
          </p:cNvPr>
          <p:cNvSpPr txBox="1"/>
          <p:nvPr/>
        </p:nvSpPr>
        <p:spPr>
          <a:xfrm>
            <a:off x="2222824" y="1081215"/>
            <a:ext cx="4401496" cy="323165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endParaRPr lang="en-SG" sz="1200" b="1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457200" lvl="0" indent="-342900">
              <a:buSzPts val="1800"/>
              <a:buFont typeface="Chivo"/>
              <a:buChar char="●"/>
            </a:pPr>
            <a:r>
              <a:rPr lang="en-SG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Article Level: </a:t>
            </a:r>
            <a:r>
              <a:rPr lang="en-SG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majority of the articles are published in United States (73% out of 39109 articles) followed by other developed and developing countries in different continents (United Kingdom, Canada, India, Singapore etc)</a:t>
            </a:r>
          </a:p>
          <a:p>
            <a:pPr marL="114300" lvl="0">
              <a:buSzPts val="1800"/>
            </a:pPr>
            <a:endParaRPr lang="en-SG" sz="1200" b="1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457200" lvl="0" indent="-342900">
              <a:buSzPts val="1800"/>
              <a:buFont typeface="Chivo"/>
              <a:buChar char="●"/>
            </a:pPr>
            <a:r>
              <a:rPr lang="en-SG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Publisher Level: </a:t>
            </a:r>
            <a:r>
              <a:rPr lang="en-SG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2446 publishers located in United States, followed by UK, Canada, India, Ireland etc. A small no of publishers locates in SEA and </a:t>
            </a:r>
            <a:r>
              <a:rPr lang="en-SG" sz="1200" dirty="0" err="1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Afican</a:t>
            </a:r>
            <a:r>
              <a:rPr lang="en-SG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Region</a:t>
            </a:r>
          </a:p>
          <a:p>
            <a:pPr marL="114300" lvl="0">
              <a:buSzPts val="1800"/>
            </a:pPr>
            <a:endParaRPr lang="en-SG" sz="1200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457200" lvl="0" indent="-342900">
              <a:buSzPts val="1800"/>
              <a:buFont typeface="Chivo"/>
              <a:buChar char="●"/>
            </a:pPr>
            <a:r>
              <a:rPr lang="en-SG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Geographical syndication may signify a </a:t>
            </a:r>
            <a:r>
              <a:rPr lang="en-SG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strong</a:t>
            </a:r>
            <a:r>
              <a:rPr lang="en-SG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SG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relationship with the current flight network </a:t>
            </a:r>
            <a:r>
              <a:rPr lang="en-SG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for United Airlines (e.g. main hub airports locates in US)</a:t>
            </a:r>
          </a:p>
          <a:p>
            <a:endParaRPr lang="en-SG" sz="1200" i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05E2DA-6723-4CA7-BF8C-F143B360E8AF}"/>
              </a:ext>
            </a:extLst>
          </p:cNvPr>
          <p:cNvSpPr txBox="1"/>
          <p:nvPr/>
        </p:nvSpPr>
        <p:spPr>
          <a:xfrm>
            <a:off x="333993" y="875983"/>
            <a:ext cx="1709960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Top 15 Publisher Origins on </a:t>
            </a:r>
            <a:r>
              <a:rPr lang="en-US" sz="1050" b="1" u="sng" dirty="0">
                <a:latin typeface="Century Gothic" panose="020B0502020202020204" pitchFamily="34" charset="0"/>
                <a:cs typeface="Calibri" panose="020F0502020204030204" pitchFamily="34" charset="0"/>
              </a:rPr>
              <a:t>Article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5D93AA-D549-4089-ABC9-1A101ECDB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11"/>
          <a:stretch/>
        </p:blipFill>
        <p:spPr>
          <a:xfrm>
            <a:off x="334927" y="1291481"/>
            <a:ext cx="1741356" cy="14489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16BF04-BC2C-4033-8307-5E76F3F6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3" y="3230906"/>
            <a:ext cx="1709960" cy="1519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CD9CC-35E3-4F34-8C21-CC631FACFA9B}"/>
              </a:ext>
            </a:extLst>
          </p:cNvPr>
          <p:cNvSpPr txBox="1"/>
          <p:nvPr/>
        </p:nvSpPr>
        <p:spPr>
          <a:xfrm>
            <a:off x="367257" y="2815408"/>
            <a:ext cx="1709026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Top 15 Publisher Origins</a:t>
            </a:r>
          </a:p>
          <a:p>
            <a:pPr algn="ctr"/>
            <a:r>
              <a:rPr lang="en-US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on </a:t>
            </a:r>
            <a:r>
              <a:rPr lang="en-US" sz="1050" b="1" u="sng" dirty="0">
                <a:latin typeface="Century Gothic" panose="020B0502020202020204" pitchFamily="34" charset="0"/>
                <a:cs typeface="Calibri" panose="020F0502020204030204" pitchFamily="34" charset="0"/>
              </a:rPr>
              <a:t>Publisher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C68EA9-D98B-4A7E-A7C4-66E5D013A6F7}"/>
              </a:ext>
            </a:extLst>
          </p:cNvPr>
          <p:cNvSpPr txBox="1"/>
          <p:nvPr/>
        </p:nvSpPr>
        <p:spPr>
          <a:xfrm>
            <a:off x="2059639" y="4386682"/>
            <a:ext cx="471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entury Gothic" panose="020B0502020202020204" pitchFamily="34" charset="0"/>
                <a:cs typeface="Calibri" panose="020F0502020204030204" pitchFamily="34" charset="0"/>
              </a:rPr>
              <a:t>*Reference: </a:t>
            </a:r>
            <a:r>
              <a:rPr lang="en-US" sz="1100" dirty="0">
                <a:latin typeface="Century Gothic" panose="020B0502020202020204" pitchFamily="34" charset="0"/>
                <a:cs typeface="Calibri" panose="020F0502020204030204" pitchFamily="34" charset="0"/>
                <a:hlinkClick r:id="rId4"/>
              </a:rPr>
              <a:t>United Airlines Destinations</a:t>
            </a:r>
            <a:r>
              <a:rPr lang="en-US" sz="1100" dirty="0">
                <a:latin typeface="Century Gothic" panose="020B0502020202020204" pitchFamily="34" charset="0"/>
                <a:cs typeface="Calibri" panose="020F0502020204030204" pitchFamily="34" charset="0"/>
              </a:rPr>
              <a:t>,  </a:t>
            </a:r>
            <a:r>
              <a:rPr lang="en-US" sz="1100" dirty="0">
                <a:latin typeface="Century Gothic" panose="020B0502020202020204" pitchFamily="34" charset="0"/>
                <a:cs typeface="Calibri" panose="020F0502020204030204" pitchFamily="34" charset="0"/>
                <a:hlinkClick r:id="rId5"/>
              </a:rPr>
              <a:t>United Airline Route Map </a:t>
            </a:r>
            <a:endParaRPr lang="en-SG" sz="1100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27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C8D1-483D-428B-89D1-F4CD857257CC}"/>
              </a:ext>
            </a:extLst>
          </p:cNvPr>
          <p:cNvSpPr txBox="1">
            <a:spLocks/>
          </p:cNvSpPr>
          <p:nvPr/>
        </p:nvSpPr>
        <p:spPr>
          <a:xfrm>
            <a:off x="349548" y="946692"/>
            <a:ext cx="6264767" cy="5425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3"/>
            <a:endParaRPr lang="en-SG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095126-EE03-49E2-A5DF-A7E1B1E9A793}"/>
              </a:ext>
            </a:extLst>
          </p:cNvPr>
          <p:cNvSpPr txBox="1"/>
          <p:nvPr/>
        </p:nvSpPr>
        <p:spPr>
          <a:xfrm>
            <a:off x="190410" y="1037134"/>
            <a:ext cx="658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latin typeface="Century Gothic" panose="020B0502020202020204" pitchFamily="34" charset="0"/>
              </a:rPr>
              <a:t>How can we help United Airlines manage digital crisis?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2C54F0-CB38-4AB7-8703-89EAB9E8B431}"/>
              </a:ext>
            </a:extLst>
          </p:cNvPr>
          <p:cNvCxnSpPr>
            <a:cxnSpLocks/>
          </p:cNvCxnSpPr>
          <p:nvPr/>
        </p:nvCxnSpPr>
        <p:spPr>
          <a:xfrm flipH="1">
            <a:off x="1253206" y="1655553"/>
            <a:ext cx="1" cy="83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51A11B1-D9AC-4F43-A7A2-D4703B5058B5}"/>
              </a:ext>
            </a:extLst>
          </p:cNvPr>
          <p:cNvSpPr txBox="1">
            <a:spLocks/>
          </p:cNvSpPr>
          <p:nvPr/>
        </p:nvSpPr>
        <p:spPr>
          <a:xfrm>
            <a:off x="284314" y="2649942"/>
            <a:ext cx="2037765" cy="17210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3"/>
            <a:endParaRPr lang="en-SG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74FA9-2218-4D22-A282-1E0B1A2FF813}"/>
              </a:ext>
            </a:extLst>
          </p:cNvPr>
          <p:cNvSpPr txBox="1"/>
          <p:nvPr/>
        </p:nvSpPr>
        <p:spPr>
          <a:xfrm>
            <a:off x="314825" y="2763542"/>
            <a:ext cx="197674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latin typeface="Century Gothic" panose="020B0502020202020204" pitchFamily="34" charset="0"/>
              </a:rPr>
              <a:t>What are the </a:t>
            </a:r>
            <a:r>
              <a:rPr lang="en-SG" sz="1300" b="1" dirty="0">
                <a:latin typeface="Century Gothic" panose="020B0502020202020204" pitchFamily="34" charset="0"/>
              </a:rPr>
              <a:t>red flags </a:t>
            </a:r>
            <a:r>
              <a:rPr lang="en-SG" sz="1300" dirty="0">
                <a:latin typeface="Century Gothic" panose="020B0502020202020204" pitchFamily="34" charset="0"/>
              </a:rPr>
              <a:t>that the Airline must look out for to determine which Influencers and Publishers have the </a:t>
            </a:r>
            <a:r>
              <a:rPr lang="en-SG" sz="1300" b="1" dirty="0">
                <a:latin typeface="Century Gothic" panose="020B0502020202020204" pitchFamily="34" charset="0"/>
              </a:rPr>
              <a:t>most influence</a:t>
            </a:r>
            <a:r>
              <a:rPr lang="en-SG" sz="1300" dirty="0">
                <a:latin typeface="Century Gothic" panose="020B0502020202020204" pitchFamily="34" charset="0"/>
              </a:rPr>
              <a:t>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08B77E6-8607-4898-B2C5-3E6DDB478A85}"/>
              </a:ext>
            </a:extLst>
          </p:cNvPr>
          <p:cNvSpPr txBox="1">
            <a:spLocks/>
          </p:cNvSpPr>
          <p:nvPr/>
        </p:nvSpPr>
        <p:spPr>
          <a:xfrm>
            <a:off x="2411448" y="2649941"/>
            <a:ext cx="2124476" cy="17210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3"/>
            <a:endParaRPr lang="en-SG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2D0D1CC-3CBB-4E87-AF31-905F43E27A3C}"/>
              </a:ext>
            </a:extLst>
          </p:cNvPr>
          <p:cNvSpPr txBox="1">
            <a:spLocks/>
          </p:cNvSpPr>
          <p:nvPr/>
        </p:nvSpPr>
        <p:spPr>
          <a:xfrm>
            <a:off x="4625292" y="2649941"/>
            <a:ext cx="1928068" cy="17199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3"/>
            <a:endParaRPr lang="en-SG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5306D-366C-4CEA-AA55-D2B09B23A7D0}"/>
              </a:ext>
            </a:extLst>
          </p:cNvPr>
          <p:cNvSpPr txBox="1"/>
          <p:nvPr/>
        </p:nvSpPr>
        <p:spPr>
          <a:xfrm>
            <a:off x="2411447" y="2817402"/>
            <a:ext cx="2124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entury Gothic" panose="020B0502020202020204" pitchFamily="34" charset="0"/>
              </a:rPr>
              <a:t>What is the </a:t>
            </a:r>
            <a:r>
              <a:rPr lang="en-SG" b="1" dirty="0">
                <a:latin typeface="Century Gothic" panose="020B0502020202020204" pitchFamily="34" charset="0"/>
              </a:rPr>
              <a:t>time window </a:t>
            </a:r>
            <a:r>
              <a:rPr lang="en-SG" dirty="0">
                <a:latin typeface="Century Gothic" panose="020B0502020202020204" pitchFamily="34" charset="0"/>
              </a:rPr>
              <a:t>that the Airline must act within before the an incident gains traction on social media?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595C72-9B56-460D-80EC-DCCFE88BB1B0}"/>
              </a:ext>
            </a:extLst>
          </p:cNvPr>
          <p:cNvSpPr txBox="1"/>
          <p:nvPr/>
        </p:nvSpPr>
        <p:spPr>
          <a:xfrm>
            <a:off x="4625291" y="2817402"/>
            <a:ext cx="18713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entury Gothic" panose="020B0502020202020204" pitchFamily="34" charset="0"/>
              </a:rPr>
              <a:t>What are the most </a:t>
            </a:r>
            <a:r>
              <a:rPr lang="en-SG" b="1" dirty="0">
                <a:latin typeface="Century Gothic" panose="020B0502020202020204" pitchFamily="34" charset="0"/>
              </a:rPr>
              <a:t>concerning topics of issues </a:t>
            </a:r>
            <a:r>
              <a:rPr lang="en-SG" dirty="0">
                <a:latin typeface="Century Gothic" panose="020B0502020202020204" pitchFamily="34" charset="0"/>
              </a:rPr>
              <a:t>for United Airlines when dealing with digital crises?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A914602-43D1-4C46-8C00-9E4D103B1010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Problem Statement 	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691156-9BDE-4CA4-8E03-3CB128915EB2}"/>
              </a:ext>
            </a:extLst>
          </p:cNvPr>
          <p:cNvCxnSpPr>
            <a:cxnSpLocks/>
          </p:cNvCxnSpPr>
          <p:nvPr/>
        </p:nvCxnSpPr>
        <p:spPr>
          <a:xfrm flipH="1">
            <a:off x="3473685" y="1655552"/>
            <a:ext cx="1" cy="83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715439-DFE4-4CCA-AA61-D4B2BD1AD6C8}"/>
              </a:ext>
            </a:extLst>
          </p:cNvPr>
          <p:cNvCxnSpPr>
            <a:cxnSpLocks/>
          </p:cNvCxnSpPr>
          <p:nvPr/>
        </p:nvCxnSpPr>
        <p:spPr>
          <a:xfrm flipH="1">
            <a:off x="5665839" y="1679844"/>
            <a:ext cx="1" cy="83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10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EB1318-23EF-45A6-9F41-DFC3416DE08D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Excerpt Text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73473-47EA-440A-801A-66A9653A7CE6}"/>
              </a:ext>
            </a:extLst>
          </p:cNvPr>
          <p:cNvSpPr txBox="1"/>
          <p:nvPr/>
        </p:nvSpPr>
        <p:spPr>
          <a:xfrm>
            <a:off x="321321" y="891563"/>
            <a:ext cx="2992146" cy="360098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To understand whether the content published by publishers has a similar trend which contributed to sentiment level: </a:t>
            </a:r>
          </a:p>
          <a:p>
            <a:endParaRPr lang="en-US" sz="1200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Top </a:t>
            </a:r>
            <a:r>
              <a:rPr lang="en-US" sz="1200" b="1" dirty="0">
                <a:solidFill>
                  <a:srgbClr val="00B05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Positive</a:t>
            </a: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Words: </a:t>
            </a:r>
          </a:p>
          <a:p>
            <a:pPr marL="171450" lvl="1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Has a strong inclination towards </a:t>
            </a:r>
            <a:r>
              <a:rPr lang="en-US" sz="1200" u="sn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animal welfare 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(Artist </a:t>
            </a: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Ventiko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and Peacock incident), </a:t>
            </a:r>
            <a:r>
              <a:rPr lang="en-US" sz="1200" u="sn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emotions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(emotional, deep bond </a:t>
            </a:r>
            <a:r>
              <a:rPr lang="en-US" sz="1200" dirty="0" err="1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etc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) and </a:t>
            </a:r>
            <a:r>
              <a:rPr lang="en-US" sz="1200" u="sn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locations 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(Los Angeles)</a:t>
            </a:r>
          </a:p>
          <a:p>
            <a:pPr lvl="1"/>
            <a:endParaRPr lang="en-US" sz="1200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Top </a:t>
            </a:r>
            <a:r>
              <a:rPr lang="en-US" sz="1200" b="1" dirty="0">
                <a:solidFill>
                  <a:srgbClr val="C0000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Negative</a:t>
            </a: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Words: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Generally associated with </a:t>
            </a:r>
            <a:r>
              <a:rPr lang="en-US" sz="1200" u="sn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location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(New York), </a:t>
            </a:r>
            <a:r>
              <a:rPr lang="en-US" sz="1200" u="sn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flight incident 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(David Dao), </a:t>
            </a:r>
            <a:r>
              <a:rPr lang="en-US" sz="1200" u="sn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United Airlines professionals 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(CEO Oscar Munoz, crew members)</a:t>
            </a:r>
          </a:p>
          <a:p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80B7219-0E4D-43E0-B5B1-5B1275389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0" y="979895"/>
            <a:ext cx="3459556" cy="18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42E1FE-2FE4-49B5-B72E-3361BC67AF78}"/>
              </a:ext>
            </a:extLst>
          </p:cNvPr>
          <p:cNvSpPr txBox="1"/>
          <p:nvPr/>
        </p:nvSpPr>
        <p:spPr>
          <a:xfrm>
            <a:off x="3428999" y="787521"/>
            <a:ext cx="313238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Top Words from Excerpt</a:t>
            </a:r>
            <a:r>
              <a:rPr lang="en-US" sz="1050" b="1" dirty="0">
                <a:solidFill>
                  <a:srgbClr val="00B05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Positive </a:t>
            </a:r>
            <a:r>
              <a:rPr lang="en-US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Sentiments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F700B72-EADF-4701-88CF-F1255D2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420" y="2867593"/>
            <a:ext cx="3596509" cy="18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51AA76-2C96-45C0-9236-1DD43EC301CF}"/>
              </a:ext>
            </a:extLst>
          </p:cNvPr>
          <p:cNvSpPr txBox="1"/>
          <p:nvPr/>
        </p:nvSpPr>
        <p:spPr>
          <a:xfrm>
            <a:off x="3469605" y="2688401"/>
            <a:ext cx="3132383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Top Words from Excerpt </a:t>
            </a:r>
            <a:r>
              <a:rPr lang="en-US" sz="1050" b="1" dirty="0">
                <a:solidFill>
                  <a:srgbClr val="C00000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Negative</a:t>
            </a:r>
            <a:r>
              <a:rPr lang="en-US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 Sentiments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1DB869-B0FF-4B91-95D2-0DD959C3AB72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74938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Publisher Syndication Patterns</a:t>
            </a:r>
          </a:p>
        </p:txBody>
      </p:sp>
    </p:spTree>
    <p:extLst>
      <p:ext uri="{BB962C8B-B14F-4D97-AF65-F5344CB8AC3E}">
        <p14:creationId xmlns:p14="http://schemas.microsoft.com/office/powerpoint/2010/main" val="16459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D93B40-8235-42ED-AA2A-8EEFF27A3380}"/>
              </a:ext>
            </a:extLst>
          </p:cNvPr>
          <p:cNvSpPr txBox="1"/>
          <p:nvPr/>
        </p:nvSpPr>
        <p:spPr>
          <a:xfrm>
            <a:off x="577424" y="532986"/>
            <a:ext cx="4868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Time Series Analysis with Article No and Publisher No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8A3EFE-9C2A-4950-83E8-D7399F2CBE32}"/>
              </a:ext>
            </a:extLst>
          </p:cNvPr>
          <p:cNvSpPr/>
          <p:nvPr/>
        </p:nvSpPr>
        <p:spPr>
          <a:xfrm>
            <a:off x="296616" y="955658"/>
            <a:ext cx="6262574" cy="19796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A73C4-2B31-4EE7-93B5-634483920563}"/>
              </a:ext>
            </a:extLst>
          </p:cNvPr>
          <p:cNvSpPr txBox="1"/>
          <p:nvPr/>
        </p:nvSpPr>
        <p:spPr>
          <a:xfrm>
            <a:off x="294423" y="3050242"/>
            <a:ext cx="6264767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N</a:t>
            </a:r>
            <a:r>
              <a:rPr lang="en-SG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o of articles published &amp; no of publishers involved generally follow the same trend </a:t>
            </a:r>
            <a:r>
              <a:rPr lang="en-SG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with spikes in similar time period </a:t>
            </a:r>
          </a:p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SG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Spikes are generally associated with key incidents</a:t>
            </a:r>
            <a:r>
              <a:rPr lang="en-SG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 such as:</a:t>
            </a:r>
          </a:p>
          <a:p>
            <a:pPr marL="276225" lvl="2" indent="-171450">
              <a:buSzPts val="1400"/>
              <a:buFontTx/>
              <a:buChar char="-"/>
            </a:pPr>
            <a:r>
              <a:rPr lang="en-SG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April 2017: United Express Flight 3411 Incident with David Dao </a:t>
            </a:r>
          </a:p>
          <a:p>
            <a:pPr marL="276225" lvl="2" indent="-171450">
              <a:buSzPts val="1400"/>
              <a:buFontTx/>
              <a:buChar char="-"/>
            </a:pPr>
            <a:r>
              <a:rPr lang="en-SG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May 2018: Dead Dog Incident in Overhead Bin</a:t>
            </a:r>
          </a:p>
          <a:p>
            <a:pPr marL="276225" lvl="2" indent="-171450">
              <a:buSzPts val="1400"/>
              <a:buFontTx/>
              <a:buChar char="-"/>
            </a:pPr>
            <a:r>
              <a:rPr lang="en-SG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Jan 2018: Emotional Support Peacock Board Plane</a:t>
            </a:r>
          </a:p>
          <a:p>
            <a:pPr marL="276225" lvl="2" indent="-171450">
              <a:buSzPts val="1400"/>
              <a:buFontTx/>
              <a:buChar char="-"/>
            </a:pPr>
            <a:r>
              <a:rPr lang="en-SG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These incidents generally associates with flight policy </a:t>
            </a:r>
            <a:r>
              <a:rPr lang="en-SG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Wingdings" panose="05000000000000000000" pitchFamily="2" charset="2"/>
              </a:rPr>
              <a:t> United Airline need to relook into policies in these areas (animal welfare, crew experience) </a:t>
            </a:r>
            <a:endParaRPr lang="en-SG" sz="1200" dirty="0">
              <a:latin typeface="Century Gothic" panose="020B0502020202020204" pitchFamily="34" charset="0"/>
              <a:ea typeface="Chivo"/>
              <a:cs typeface="Calibri" panose="020F0502020204030204" pitchFamily="34" charset="0"/>
              <a:sym typeface="Chivo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92DB30-2871-4358-AC73-DE80C591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34" y="1000215"/>
            <a:ext cx="2877630" cy="19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05B5BC7-6DAE-4EC2-A529-B801F075A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66" y="995680"/>
            <a:ext cx="2870594" cy="19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6B8D0D-C3A4-4B50-9CFE-598CA0B8AF51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74938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Publisher Syndication Patterns</a:t>
            </a:r>
          </a:p>
        </p:txBody>
      </p:sp>
    </p:spTree>
    <p:extLst>
      <p:ext uri="{BB962C8B-B14F-4D97-AF65-F5344CB8AC3E}">
        <p14:creationId xmlns:p14="http://schemas.microsoft.com/office/powerpoint/2010/main" val="348848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F0791F-89A2-49B4-BD93-910D33054194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Time Series Analysis with Sentiments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47F24-A557-4AA2-8751-EE2A02871875}"/>
              </a:ext>
            </a:extLst>
          </p:cNvPr>
          <p:cNvSpPr txBox="1"/>
          <p:nvPr/>
        </p:nvSpPr>
        <p:spPr>
          <a:xfrm>
            <a:off x="3102631" y="994627"/>
            <a:ext cx="3552522" cy="329320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endParaRPr lang="en-SG" sz="600" b="1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457200" lvl="0" indent="-342900">
              <a:buSzPts val="1800"/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Sentiment Sum</a:t>
            </a:r>
          </a:p>
          <a:p>
            <a:pPr marL="400050" lvl="0" indent="-285750">
              <a:buSzPts val="1800"/>
              <a:buFontTx/>
              <a:buChar char="-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Strong negative sentiments are highly linked to the flight incidents mentioned earlier as the </a:t>
            </a:r>
            <a:r>
              <a:rPr lang="en-SG" u="sn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higher the no of articles published, the more negative the sentiments </a:t>
            </a:r>
          </a:p>
          <a:p>
            <a:pPr marL="114300" lvl="0">
              <a:buSzPts val="1800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</a:p>
          <a:p>
            <a:pPr marL="457200" lvl="0" indent="-342900">
              <a:buSzPts val="1800"/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Sentiment Mean</a:t>
            </a:r>
          </a:p>
          <a:p>
            <a:pPr marL="400050" lvl="0" indent="-285750">
              <a:buSzPts val="1800"/>
              <a:buFontTx/>
              <a:buChar char="-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Mean Sentiment shows </a:t>
            </a:r>
            <a:r>
              <a:rPr lang="en-SG" u="sn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more consistent trend</a:t>
            </a: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across both +</a:t>
            </a:r>
            <a:r>
              <a:rPr lang="en-SG" dirty="0" err="1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ve</a:t>
            </a: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and –</a:t>
            </a:r>
            <a:r>
              <a:rPr lang="en-SG" dirty="0" err="1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ve</a:t>
            </a: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sentiments</a:t>
            </a:r>
          </a:p>
          <a:p>
            <a:pPr marL="400050" lvl="0" indent="-285750">
              <a:buSzPts val="1800"/>
              <a:buFontTx/>
              <a:buChar char="-"/>
            </a:pP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 general, article sentiment level </a:t>
            </a:r>
            <a:r>
              <a:rPr lang="en-SG" u="sn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lean towards negative</a:t>
            </a:r>
            <a:r>
              <a:rPr lang="en-SG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across the whole time period </a:t>
            </a:r>
          </a:p>
          <a:p>
            <a:endParaRPr lang="en-SG" sz="600" i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97D70CC-E4DE-44AA-AF12-FCBD5BD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4" y="952523"/>
            <a:ext cx="2579981" cy="174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EF40CB2-14D3-4BE4-91A4-0A9F0EA9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82" y="2722506"/>
            <a:ext cx="2599863" cy="174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7D3719-3F2B-446C-87D3-DE31AA9F811C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74938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Publisher Syndication Patterns</a:t>
            </a:r>
          </a:p>
        </p:txBody>
      </p:sp>
    </p:spTree>
    <p:extLst>
      <p:ext uri="{BB962C8B-B14F-4D97-AF65-F5344CB8AC3E}">
        <p14:creationId xmlns:p14="http://schemas.microsoft.com/office/powerpoint/2010/main" val="203005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ECC208-69BA-471C-A9FC-DA40DF16679D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Social Velocity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F083E-25A6-4626-B37C-C5CBC73CEDD5}"/>
              </a:ext>
            </a:extLst>
          </p:cNvPr>
          <p:cNvSpPr txBox="1"/>
          <p:nvPr/>
        </p:nvSpPr>
        <p:spPr>
          <a:xfrm>
            <a:off x="297713" y="3410185"/>
            <a:ext cx="6262574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Max Velocity is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used instead of current velocity as current velocity only considered the velocity as of April 2019 </a:t>
            </a:r>
          </a:p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Publisher Level: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Publisher with higher average max velocity are mostly </a:t>
            </a: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viral/animal welfare/political sites</a:t>
            </a:r>
          </a:p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Topic Level: 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Top publisher generally published </a:t>
            </a: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gender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 (Him, Mothers), </a:t>
            </a: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politics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 (Left), </a:t>
            </a: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Viral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contents </a:t>
            </a:r>
            <a:r>
              <a:rPr lang="en-US" sz="1200" dirty="0" err="1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etc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 </a:t>
            </a:r>
            <a:endParaRPr lang="en-SG" sz="1200" dirty="0">
              <a:latin typeface="Century Gothic" panose="020B0502020202020204" pitchFamily="34" charset="0"/>
              <a:ea typeface="Chivo"/>
              <a:cs typeface="Calibri" panose="020F0502020204030204" pitchFamily="34" charset="0"/>
              <a:sym typeface="Chiv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3B81-30E9-419D-ADE1-0D65C8D51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6"/>
          <a:stretch/>
        </p:blipFill>
        <p:spPr>
          <a:xfrm>
            <a:off x="463849" y="1201120"/>
            <a:ext cx="1765469" cy="2089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3A7C5E-C39D-4C8E-8232-6430453273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7" t="3301"/>
          <a:stretch/>
        </p:blipFill>
        <p:spPr>
          <a:xfrm>
            <a:off x="2399081" y="1201119"/>
            <a:ext cx="1604478" cy="2089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A6F60-1BBD-453D-AA57-036E1E755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8" t="7313" r="10024" b="2846"/>
          <a:stretch/>
        </p:blipFill>
        <p:spPr>
          <a:xfrm>
            <a:off x="4173323" y="1224480"/>
            <a:ext cx="2386963" cy="21113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951E91D-0AB4-4C15-BC36-924A48DA1CF1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74938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Publisher Syndication Patterns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A7BF9F-F3BE-4D92-B828-95B5E37C1713}"/>
              </a:ext>
            </a:extLst>
          </p:cNvPr>
          <p:cNvSpPr/>
          <p:nvPr/>
        </p:nvSpPr>
        <p:spPr>
          <a:xfrm>
            <a:off x="2373853" y="929851"/>
            <a:ext cx="4186433" cy="234311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  <a:cs typeface="Calibri" panose="020F0502020204030204" pitchFamily="34" charset="0"/>
              </a:rPr>
              <a:t>Topic Level</a:t>
            </a:r>
            <a:endParaRPr lang="en-SG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A8D794-8E88-4A0B-BE9F-5BC103C5D3FD}"/>
              </a:ext>
            </a:extLst>
          </p:cNvPr>
          <p:cNvSpPr/>
          <p:nvPr/>
        </p:nvSpPr>
        <p:spPr>
          <a:xfrm>
            <a:off x="463849" y="929851"/>
            <a:ext cx="1765468" cy="234311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  <a:cs typeface="Calibri" panose="020F0502020204030204" pitchFamily="34" charset="0"/>
              </a:rPr>
              <a:t>Publisher Level</a:t>
            </a:r>
            <a:endParaRPr lang="en-SG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53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A4AB-D408-4723-AD5C-053BB2546295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76970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Articles Propagation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111A7-3442-4489-B1A1-09DF3B83AC7A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Static Pattern on various Social Media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C443A-D0B3-4400-B8B2-6D2DB1D38CF3}"/>
              </a:ext>
            </a:extLst>
          </p:cNvPr>
          <p:cNvSpPr txBox="1"/>
          <p:nvPr/>
        </p:nvSpPr>
        <p:spPr>
          <a:xfrm>
            <a:off x="2832184" y="2526030"/>
            <a:ext cx="3843286" cy="19851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To </a:t>
            </a:r>
            <a:r>
              <a:rPr lang="en-US" sz="1200" b="1" i="1" dirty="0" err="1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analyse</a:t>
            </a:r>
            <a:r>
              <a:rPr lang="en-US" sz="1200" b="1" i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the social media outreach generated by the articles over time: </a:t>
            </a:r>
          </a:p>
          <a:p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Twitter and Facebook </a:t>
            </a: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are the most powerful social media platforms unlike </a:t>
            </a:r>
            <a:r>
              <a:rPr lang="en-US" sz="1100" dirty="0" err="1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Linkedin</a:t>
            </a: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and Pinterest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Facebook Likes, Comments and Shares are not fully accurate due to high % of zero datapoints before March 2018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Both </a:t>
            </a:r>
            <a:r>
              <a:rPr lang="en-US" sz="11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Twitter and Facebook Total Engagement Count </a:t>
            </a: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shows </a:t>
            </a:r>
            <a:r>
              <a:rPr lang="en-US" sz="11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similar trends with spikes </a:t>
            </a:r>
            <a:r>
              <a:rPr lang="en-US" sz="11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as the time series analysis with articles 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EBFF8-C434-4A01-8162-7CD3A7CB4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86" y="924676"/>
            <a:ext cx="2184139" cy="14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70FECE-FBC1-44AF-8285-D5086B2E3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510" y="880640"/>
            <a:ext cx="2212174" cy="150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F90E5F-5327-44B6-ABBA-192FDE6A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86" y="2693935"/>
            <a:ext cx="2657788" cy="175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1129DC78-9002-44BF-9FD1-86EBBF81E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49" y="924676"/>
            <a:ext cx="2198821" cy="142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acebook">
            <a:extLst>
              <a:ext uri="{FF2B5EF4-FFF2-40B4-BE49-F238E27FC236}">
                <a16:creationId xmlns:a16="http://schemas.microsoft.com/office/drawing/2014/main" id="{6862FC5F-19E8-4351-A912-06001AFFA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157" y="1062883"/>
            <a:ext cx="390620" cy="39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itter logo">
            <a:extLst>
              <a:ext uri="{FF2B5EF4-FFF2-40B4-BE49-F238E27FC236}">
                <a16:creationId xmlns:a16="http://schemas.microsoft.com/office/drawing/2014/main" id="{F50671C5-3A65-4D0F-88AB-E530FB5F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510" y="2866369"/>
            <a:ext cx="401495" cy="40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inkedin logo">
            <a:extLst>
              <a:ext uri="{FF2B5EF4-FFF2-40B4-BE49-F238E27FC236}">
                <a16:creationId xmlns:a16="http://schemas.microsoft.com/office/drawing/2014/main" id="{9298223C-3FF5-4EA6-9517-927461147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58" y="1063939"/>
            <a:ext cx="389564" cy="38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interest logo">
            <a:extLst>
              <a:ext uri="{FF2B5EF4-FFF2-40B4-BE49-F238E27FC236}">
                <a16:creationId xmlns:a16="http://schemas.microsoft.com/office/drawing/2014/main" id="{BB6B1B94-43C2-40A8-B052-8B8EB136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744" y="1014375"/>
            <a:ext cx="459107" cy="45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607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D71D97-0D77-4224-AE1E-2D98428E9E88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Static Pattern on various Social Media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5A0D5-3768-4267-AA72-742675DB0897}"/>
              </a:ext>
            </a:extLst>
          </p:cNvPr>
          <p:cNvSpPr txBox="1"/>
          <p:nvPr/>
        </p:nvSpPr>
        <p:spPr>
          <a:xfrm>
            <a:off x="4600755" y="1888907"/>
            <a:ext cx="2187945" cy="155427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By narrowing down to time periods with spikes:</a:t>
            </a:r>
          </a:p>
          <a:p>
            <a:endParaRPr lang="en-US" sz="1200" b="1" i="1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- Social Media impact is highest during the time periods with key incidents related to United Airlines</a:t>
            </a:r>
          </a:p>
          <a:p>
            <a:endParaRPr lang="en-US" sz="1100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3CC257-5DCF-4344-9C56-A0A184C49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7" y="1046845"/>
            <a:ext cx="2248925" cy="146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0FF4A80-5599-48C8-8095-D6896D1E1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86" y="1012873"/>
            <a:ext cx="2269747" cy="14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5C454-757F-43B1-B88D-EE1959B43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090" y="2674411"/>
            <a:ext cx="2232096" cy="149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B6270F4-91F4-449F-9AA5-AE13C509F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7" y="2666043"/>
            <a:ext cx="2281831" cy="148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14E297-6AC6-4CE3-B342-169D66BE824C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76970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Articles Propagation Pattern</a:t>
            </a:r>
          </a:p>
        </p:txBody>
      </p:sp>
      <p:pic>
        <p:nvPicPr>
          <p:cNvPr id="10" name="Picture 2" descr="Image result for facebook">
            <a:extLst>
              <a:ext uri="{FF2B5EF4-FFF2-40B4-BE49-F238E27FC236}">
                <a16:creationId xmlns:a16="http://schemas.microsoft.com/office/drawing/2014/main" id="{5ABF7BB7-8B5F-4594-B113-28C5A5AC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44" y="2807100"/>
            <a:ext cx="370374" cy="3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facebook">
            <a:extLst>
              <a:ext uri="{FF2B5EF4-FFF2-40B4-BE49-F238E27FC236}">
                <a16:creationId xmlns:a16="http://schemas.microsoft.com/office/drawing/2014/main" id="{28D03A54-EF48-47C8-AA82-3B445B9E5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44" y="1179655"/>
            <a:ext cx="367030" cy="36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twitter logo">
            <a:extLst>
              <a:ext uri="{FF2B5EF4-FFF2-40B4-BE49-F238E27FC236}">
                <a16:creationId xmlns:a16="http://schemas.microsoft.com/office/drawing/2014/main" id="{14CCD725-CA66-42C5-A178-49F718B31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75" y="1137192"/>
            <a:ext cx="401495" cy="40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witter logo">
            <a:extLst>
              <a:ext uri="{FF2B5EF4-FFF2-40B4-BE49-F238E27FC236}">
                <a16:creationId xmlns:a16="http://schemas.microsoft.com/office/drawing/2014/main" id="{8645F837-5E85-4635-8ABF-BEC1AF71F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319" y="2784944"/>
            <a:ext cx="401495" cy="40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675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89B099-2800-4304-9130-9B274477A3B9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Twitter Profile Influencer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D3CDC-04A9-4730-88DB-4F4B867E7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9" b="3872"/>
          <a:stretch/>
        </p:blipFill>
        <p:spPr>
          <a:xfrm>
            <a:off x="332524" y="2798010"/>
            <a:ext cx="3209801" cy="1771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E0FF7-5E1F-4AC2-AA18-7875E146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55" y="758970"/>
            <a:ext cx="2184330" cy="1404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1D4509-2021-4D4C-A035-27111A11F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88" y="711268"/>
            <a:ext cx="2289851" cy="1472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84B92-CE87-4CC5-A20A-052567DEE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682" y="772617"/>
            <a:ext cx="2184330" cy="140421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63F122-DF1E-442E-9971-FBC498E66645}"/>
              </a:ext>
            </a:extLst>
          </p:cNvPr>
          <p:cNvSpPr txBox="1">
            <a:spLocks/>
          </p:cNvSpPr>
          <p:nvPr/>
        </p:nvSpPr>
        <p:spPr>
          <a:xfrm>
            <a:off x="430789" y="2084818"/>
            <a:ext cx="6162112" cy="48693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294"/>
            <a:r>
              <a:rPr lang="en-IN" sz="1200" b="1" dirty="0">
                <a:latin typeface="Century Gothic" panose="020B0502020202020204" pitchFamily="34" charset="0"/>
                <a:cs typeface="Calibri" panose="020F0502020204030204" pitchFamily="34" charset="0"/>
              </a:rPr>
              <a:t>Follower Count, Likes Count, Following Count </a:t>
            </a:r>
            <a:r>
              <a:rPr lang="en-IN" sz="1200" dirty="0">
                <a:latin typeface="Century Gothic" panose="020B0502020202020204" pitchFamily="34" charset="0"/>
                <a:cs typeface="Calibri" panose="020F0502020204030204" pitchFamily="34" charset="0"/>
              </a:rPr>
              <a:t>for the Influencers are highly skewed with some extreme outliers (narrow boxplot)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5EB4A3-6EC8-4543-B78E-55880B7F16F9}"/>
              </a:ext>
            </a:extLst>
          </p:cNvPr>
          <p:cNvSpPr txBox="1">
            <a:spLocks/>
          </p:cNvSpPr>
          <p:nvPr/>
        </p:nvSpPr>
        <p:spPr>
          <a:xfrm>
            <a:off x="3245577" y="2752213"/>
            <a:ext cx="3347324" cy="177186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294"/>
            <a:r>
              <a:rPr lang="en-IN" sz="1200" b="1" dirty="0">
                <a:latin typeface="Century Gothic" panose="020B0502020202020204" pitchFamily="34" charset="0"/>
                <a:cs typeface="Calibri" panose="020F0502020204030204" pitchFamily="34" charset="0"/>
              </a:rPr>
              <a:t>Scatter Plot for Max Retweet Value with Status Count: </a:t>
            </a:r>
          </a:p>
          <a:p>
            <a:pPr marL="400044" indent="-285750">
              <a:buFont typeface="Arial" panose="020B0604020202020204" pitchFamily="34" charset="0"/>
              <a:buChar char="•"/>
            </a:pPr>
            <a:r>
              <a:rPr lang="en-IN" sz="1200" b="1" dirty="0">
                <a:latin typeface="Century Gothic" panose="020B0502020202020204" pitchFamily="34" charset="0"/>
                <a:cs typeface="Calibri" panose="020F0502020204030204" pitchFamily="34" charset="0"/>
              </a:rPr>
              <a:t>A few outliers </a:t>
            </a:r>
            <a:r>
              <a:rPr lang="en-IN" sz="1200" dirty="0">
                <a:latin typeface="Century Gothic" panose="020B0502020202020204" pitchFamily="34" charset="0"/>
                <a:cs typeface="Calibri" panose="020F0502020204030204" pitchFamily="34" charset="0"/>
              </a:rPr>
              <a:t>(highly influencers) has low status count but high retweet values</a:t>
            </a:r>
          </a:p>
          <a:p>
            <a:pPr marL="400044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Century Gothic" panose="020B0502020202020204" pitchFamily="34" charset="0"/>
                <a:cs typeface="Calibri" panose="020F0502020204030204" pitchFamily="34" charset="0"/>
              </a:rPr>
              <a:t>Generally </a:t>
            </a:r>
            <a:r>
              <a:rPr lang="en-IN" sz="1200" b="1" dirty="0">
                <a:latin typeface="Century Gothic" panose="020B0502020202020204" pitchFamily="34" charset="0"/>
                <a:cs typeface="Calibri" panose="020F0502020204030204" pitchFamily="34" charset="0"/>
              </a:rPr>
              <a:t>most</a:t>
            </a:r>
            <a:r>
              <a:rPr lang="en-IN" sz="1200" dirty="0">
                <a:latin typeface="Century Gothic" panose="020B0502020202020204" pitchFamily="34" charset="0"/>
                <a:cs typeface="Calibri" panose="020F0502020204030204" pitchFamily="34" charset="0"/>
              </a:rPr>
              <a:t> influencers have </a:t>
            </a:r>
            <a:r>
              <a:rPr lang="en-IN" sz="1200" b="1" dirty="0">
                <a:latin typeface="Century Gothic" panose="020B0502020202020204" pitchFamily="34" charset="0"/>
                <a:cs typeface="Calibri" panose="020F0502020204030204" pitchFamily="34" charset="0"/>
              </a:rPr>
              <a:t>proportional status count and retweet values </a:t>
            </a:r>
            <a:r>
              <a:rPr lang="en-IN" sz="1200" dirty="0">
                <a:latin typeface="Century Gothic" panose="020B0502020202020204" pitchFamily="34" charset="0"/>
                <a:cs typeface="Calibri" panose="020F0502020204030204" pitchFamily="34" charset="0"/>
              </a:rPr>
              <a:t>(but generally &gt; 0.5M status count &amp; &lt;5K retweet values)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FD2AD8-4EF5-481A-91C5-09E6F223839D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51354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5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Popular Tweets Propagation Pattern</a:t>
            </a:r>
          </a:p>
        </p:txBody>
      </p:sp>
    </p:spTree>
    <p:extLst>
      <p:ext uri="{BB962C8B-B14F-4D97-AF65-F5344CB8AC3E}">
        <p14:creationId xmlns:p14="http://schemas.microsoft.com/office/powerpoint/2010/main" val="105233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683B88-E601-4214-AC99-11344FDAF0A8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Twitter Influencer Location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34525-E3F3-46E9-A29E-F1E30F6F5624}"/>
              </a:ext>
            </a:extLst>
          </p:cNvPr>
          <p:cNvSpPr txBox="1"/>
          <p:nvPr/>
        </p:nvSpPr>
        <p:spPr>
          <a:xfrm>
            <a:off x="4312024" y="916099"/>
            <a:ext cx="2292885" cy="21236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X axis: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Total </a:t>
            </a:r>
            <a:r>
              <a:rPr lang="en-US" sz="1200" dirty="0" err="1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Favourite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 Count / Publisher No</a:t>
            </a:r>
          </a:p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Y axis: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Total Retweet Count/Publisher No</a:t>
            </a:r>
          </a:p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Colour</a:t>
            </a: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 of Bubble Plot: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Continent </a:t>
            </a:r>
          </a:p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Size of Bubble Plot: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No of Publishers</a:t>
            </a:r>
          </a:p>
          <a:p>
            <a:pPr marL="342900" indent="-238125">
              <a:buSzPts val="1400"/>
              <a:buFont typeface="Chivo"/>
              <a:buChar char="●"/>
            </a:pPr>
            <a:endParaRPr lang="en-US" sz="1200" dirty="0">
              <a:latin typeface="Century Gothic" panose="020B0502020202020204" pitchFamily="34" charset="0"/>
              <a:ea typeface="Chivo"/>
              <a:cs typeface="Calibri" panose="020F0502020204030204" pitchFamily="34" charset="0"/>
              <a:sym typeface="Chivo"/>
            </a:endParaRPr>
          </a:p>
          <a:p>
            <a:pPr marL="104775">
              <a:buSzPts val="1400"/>
            </a:pPr>
            <a:endParaRPr lang="en-US" sz="1200" dirty="0">
              <a:latin typeface="Century Gothic" panose="020B0502020202020204" pitchFamily="34" charset="0"/>
              <a:ea typeface="Chivo"/>
              <a:cs typeface="Calibri" panose="020F0502020204030204" pitchFamily="34" charset="0"/>
              <a:sym typeface="Chivo"/>
            </a:endParaRPr>
          </a:p>
          <a:p>
            <a:pPr marL="342900" indent="-238125">
              <a:buSzPts val="1400"/>
              <a:buFont typeface="Chivo"/>
              <a:buChar char="●"/>
            </a:pPr>
            <a:endParaRPr lang="en-US" sz="1200" dirty="0">
              <a:latin typeface="Century Gothic" panose="020B0502020202020204" pitchFamily="34" charset="0"/>
              <a:ea typeface="Chivo"/>
              <a:cs typeface="Calibri" panose="020F0502020204030204" pitchFamily="34" charset="0"/>
              <a:sym typeface="Chiv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3B5172-67FA-4FF3-A361-B66434AFB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86" r="15821" b="5178"/>
          <a:stretch/>
        </p:blipFill>
        <p:spPr>
          <a:xfrm>
            <a:off x="296411" y="916099"/>
            <a:ext cx="3754213" cy="21828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3C80B0-2ED0-4717-9FA8-BABB5BE3A1D6}"/>
              </a:ext>
            </a:extLst>
          </p:cNvPr>
          <p:cNvSpPr/>
          <p:nvPr/>
        </p:nvSpPr>
        <p:spPr>
          <a:xfrm>
            <a:off x="108176" y="4148849"/>
            <a:ext cx="66416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algn="just">
              <a:buSzPts val="1400"/>
            </a:pPr>
            <a:r>
              <a:rPr lang="en-US" sz="1200" b="1" dirty="0">
                <a:latin typeface="Calibri" panose="020F0502020204030204" pitchFamily="34" charset="0"/>
                <a:ea typeface="Chivo"/>
                <a:cs typeface="Calibri" panose="020F0502020204030204" pitchFamily="34" charset="0"/>
                <a:sym typeface="Chivo"/>
              </a:rPr>
              <a:t>*Note: </a:t>
            </a:r>
            <a:r>
              <a:rPr lang="en-US" sz="1200" dirty="0">
                <a:latin typeface="Calibri" panose="020F0502020204030204" pitchFamily="34" charset="0"/>
                <a:ea typeface="Chivo"/>
                <a:cs typeface="Calibri" panose="020F0502020204030204" pitchFamily="34" charset="0"/>
                <a:sym typeface="Chivo"/>
              </a:rPr>
              <a:t>Many articles that has not been tweeted by any twitter influencers (32783/39109), we will study the propagation patterns only for those articles that are being shared by the twitter influencers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BD755-E82E-43A1-B6CD-87E95CE8BFCE}"/>
              </a:ext>
            </a:extLst>
          </p:cNvPr>
          <p:cNvSpPr txBox="1"/>
          <p:nvPr/>
        </p:nvSpPr>
        <p:spPr>
          <a:xfrm>
            <a:off x="235107" y="3255134"/>
            <a:ext cx="6496734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United States/Guam/Qatar: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high no of publishers, high fav count per tweet, high retweet count per tweet</a:t>
            </a:r>
          </a:p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Powerful Twitter Influencers </a:t>
            </a: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generally situated at Asia Continent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(Blue Bubbles)</a:t>
            </a:r>
          </a:p>
          <a:p>
            <a:pPr marL="342900" indent="-238125">
              <a:buSzPts val="1400"/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Influencers are </a:t>
            </a:r>
            <a:r>
              <a:rPr lang="en-US" sz="1200" b="1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highly skewed </a:t>
            </a:r>
            <a:r>
              <a:rPr lang="en-US" sz="1200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in terms of location distribution (highlighted in RED)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18970-DA53-4BC7-BD9B-9DEA42873DD5}"/>
              </a:ext>
            </a:extLst>
          </p:cNvPr>
          <p:cNvSpPr/>
          <p:nvPr/>
        </p:nvSpPr>
        <p:spPr>
          <a:xfrm>
            <a:off x="2850696" y="1078568"/>
            <a:ext cx="1265556" cy="954236"/>
          </a:xfrm>
          <a:prstGeom prst="rect">
            <a:avLst/>
          </a:prstGeom>
          <a:noFill/>
          <a:ln>
            <a:solidFill>
              <a:srgbClr val="012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09D87AC-356B-4F3F-BEC9-B30FA510BDBC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51354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5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Popular Tweets Propagation Pattern</a:t>
            </a:r>
          </a:p>
        </p:txBody>
      </p:sp>
    </p:spTree>
    <p:extLst>
      <p:ext uri="{BB962C8B-B14F-4D97-AF65-F5344CB8AC3E}">
        <p14:creationId xmlns:p14="http://schemas.microsoft.com/office/powerpoint/2010/main" val="2243034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372D5E-9FA9-4E25-ADE7-42C99D6AE1A6}"/>
              </a:ext>
            </a:extLst>
          </p:cNvPr>
          <p:cNvSpPr txBox="1"/>
          <p:nvPr/>
        </p:nvSpPr>
        <p:spPr>
          <a:xfrm>
            <a:off x="577425" y="532986"/>
            <a:ext cx="4586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Top Topics by Twitter Influencers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8C7A1-2E9F-46D2-9456-A634BB643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4" t="9182" r="10933"/>
          <a:stretch/>
        </p:blipFill>
        <p:spPr>
          <a:xfrm>
            <a:off x="306708" y="2676052"/>
            <a:ext cx="2970409" cy="2023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2F4B7-FF0E-4857-95EC-DF490BD36866}"/>
              </a:ext>
            </a:extLst>
          </p:cNvPr>
          <p:cNvSpPr txBox="1"/>
          <p:nvPr/>
        </p:nvSpPr>
        <p:spPr>
          <a:xfrm>
            <a:off x="3388877" y="1582214"/>
            <a:ext cx="3274175" cy="24622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  <a:ea typeface="Chivo"/>
                <a:cs typeface="Calibri" panose="020F0502020204030204" pitchFamily="34" charset="0"/>
                <a:sym typeface="Chivo"/>
              </a:rPr>
              <a:t>To study topics of articles published with relation to the influencer tweets engagement level (favorite count and retweet count)</a:t>
            </a:r>
          </a:p>
          <a:p>
            <a:endParaRPr lang="en-US" dirty="0">
              <a:latin typeface="Century Gothic" panose="020B0502020202020204" pitchFamily="34" charset="0"/>
              <a:ea typeface="Chivo"/>
              <a:cs typeface="Calibri" panose="020F0502020204030204" pitchFamily="34" charset="0"/>
              <a:sym typeface="Chivo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Century Gothic" panose="020B0502020202020204" pitchFamily="34" charset="0"/>
                <a:cs typeface="Calibri" panose="020F0502020204030204" pitchFamily="34" charset="0"/>
                <a:sym typeface="Chivo"/>
              </a:rPr>
              <a:t>Popularity of tweets </a:t>
            </a:r>
            <a:r>
              <a:rPr lang="en-US" b="1" dirty="0">
                <a:latin typeface="Century Gothic" panose="020B0502020202020204" pitchFamily="34" charset="0"/>
                <a:cs typeface="Calibri" panose="020F0502020204030204" pitchFamily="34" charset="0"/>
                <a:sym typeface="Chivo"/>
              </a:rPr>
              <a:t>generally associated with Viral Sites, </a:t>
            </a:r>
            <a:r>
              <a:rPr lang="en-US" b="1" dirty="0" err="1">
                <a:latin typeface="Century Gothic" panose="020B0502020202020204" pitchFamily="34" charset="0"/>
                <a:cs typeface="Calibri" panose="020F0502020204030204" pitchFamily="34" charset="0"/>
                <a:sym typeface="Chivo"/>
              </a:rPr>
              <a:t>Defence</a:t>
            </a:r>
            <a:r>
              <a:rPr lang="en-US" b="1" dirty="0">
                <a:latin typeface="Century Gothic" panose="020B0502020202020204" pitchFamily="34" charset="0"/>
                <a:cs typeface="Calibri" panose="020F0502020204030204" pitchFamily="34" charset="0"/>
                <a:sym typeface="Chivo"/>
              </a:rPr>
              <a:t>, Media, Ideas, Fun and Stocks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Century Gothic" panose="020B0502020202020204" pitchFamily="34" charset="0"/>
                <a:cs typeface="Calibri" panose="020F0502020204030204" pitchFamily="34" charset="0"/>
                <a:sym typeface="Chivo"/>
              </a:rPr>
              <a:t>Same analysis conclusion as publishers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6F52A-AA18-4542-855C-35AC40114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" t="11062" r="11630" b="5493"/>
          <a:stretch/>
        </p:blipFill>
        <p:spPr>
          <a:xfrm>
            <a:off x="306708" y="840763"/>
            <a:ext cx="2932811" cy="18352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DCA9261-E160-4776-A4B5-EE81A9F682BA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51354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5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Popular Tweets Propagation Pattern</a:t>
            </a:r>
          </a:p>
        </p:txBody>
      </p:sp>
    </p:spTree>
    <p:extLst>
      <p:ext uri="{BB962C8B-B14F-4D97-AF65-F5344CB8AC3E}">
        <p14:creationId xmlns:p14="http://schemas.microsoft.com/office/powerpoint/2010/main" val="3149017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E3847-B6A6-4271-84B4-A28C9410C8D8}"/>
              </a:ext>
            </a:extLst>
          </p:cNvPr>
          <p:cNvSpPr txBox="1"/>
          <p:nvPr/>
        </p:nvSpPr>
        <p:spPr>
          <a:xfrm>
            <a:off x="577424" y="532986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Social Engagement Level with Time Difference bet Publication and Tweet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D4390-EA5C-4789-B599-68FEC6965A20}"/>
              </a:ext>
            </a:extLst>
          </p:cNvPr>
          <p:cNvSpPr txBox="1"/>
          <p:nvPr/>
        </p:nvSpPr>
        <p:spPr>
          <a:xfrm>
            <a:off x="264995" y="2904400"/>
            <a:ext cx="6265865" cy="149271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entury Gothic" panose="020B0502020202020204" pitchFamily="34" charset="0"/>
                <a:cs typeface="Calibri" panose="020F0502020204030204" pitchFamily="34" charset="0"/>
              </a:rPr>
              <a:t>Metrics Considered: Total Retweet Count, Total </a:t>
            </a:r>
            <a:r>
              <a:rPr lang="en-US" sz="1300" dirty="0" err="1">
                <a:latin typeface="Century Gothic" panose="020B0502020202020204" pitchFamily="34" charset="0"/>
                <a:cs typeface="Calibri" panose="020F0502020204030204" pitchFamily="34" charset="0"/>
              </a:rPr>
              <a:t>Favourite</a:t>
            </a:r>
            <a:r>
              <a:rPr lang="en-US" sz="1300" dirty="0">
                <a:latin typeface="Century Gothic" panose="020B0502020202020204" pitchFamily="34" charset="0"/>
                <a:cs typeface="Calibri" panose="020F0502020204030204" pitchFamily="34" charset="0"/>
              </a:rPr>
              <a:t> Count and Total Tweets by Twitter Influencer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b="1" dirty="0">
                <a:latin typeface="Century Gothic" panose="020B0502020202020204" pitchFamily="34" charset="0"/>
                <a:cs typeface="Calibri" panose="020F0502020204030204" pitchFamily="34" charset="0"/>
              </a:rPr>
              <a:t>Highly skewed if consider full time window: </a:t>
            </a:r>
            <a:r>
              <a:rPr lang="en-IN" sz="1300" dirty="0">
                <a:latin typeface="Century Gothic" panose="020B0502020202020204" pitchFamily="34" charset="0"/>
                <a:cs typeface="Calibri" panose="020F0502020204030204" pitchFamily="34" charset="0"/>
              </a:rPr>
              <a:t>high </a:t>
            </a:r>
            <a:r>
              <a:rPr lang="en-IN" sz="1300" dirty="0" err="1">
                <a:latin typeface="Century Gothic" panose="020B0502020202020204" pitchFamily="34" charset="0"/>
                <a:cs typeface="Calibri" panose="020F0502020204030204" pitchFamily="34" charset="0"/>
              </a:rPr>
              <a:t>avg</a:t>
            </a:r>
            <a:r>
              <a:rPr lang="en-IN" sz="1300" dirty="0">
                <a:latin typeface="Century Gothic" panose="020B0502020202020204" pitchFamily="34" charset="0"/>
                <a:cs typeface="Calibri" panose="020F0502020204030204" pitchFamily="34" charset="0"/>
              </a:rPr>
              <a:t> time diff (witness.org) or high fav count/rt count (inc.com, fox news, New York post, New York Times)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300" b="1" dirty="0">
                <a:latin typeface="Century Gothic" panose="020B0502020202020204" pitchFamily="34" charset="0"/>
                <a:cs typeface="Calibri" panose="020F0502020204030204" pitchFamily="34" charset="0"/>
              </a:rPr>
              <a:t>48 Hour window is the ideal time window: </a:t>
            </a:r>
            <a:r>
              <a:rPr lang="en-IN" sz="1300" dirty="0">
                <a:latin typeface="Century Gothic" panose="020B0502020202020204" pitchFamily="34" charset="0"/>
                <a:cs typeface="Calibri" panose="020F0502020204030204" pitchFamily="34" charset="0"/>
              </a:rPr>
              <a:t>High Social Engagement Level (in terms of retweet, favourite count and total tweets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372D3-21D0-4369-9135-8F0B98E28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8" r="9296"/>
          <a:stretch/>
        </p:blipFill>
        <p:spPr>
          <a:xfrm>
            <a:off x="0" y="1000215"/>
            <a:ext cx="2340587" cy="1742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4BE1A7-3BF9-4CCC-8A15-C87CD9C8D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5" t="7431" r="10093"/>
          <a:stretch/>
        </p:blipFill>
        <p:spPr>
          <a:xfrm>
            <a:off x="4492540" y="1003675"/>
            <a:ext cx="2189224" cy="173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964A91-8967-4461-86BE-8BFA38B2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4" t="7305" r="10638"/>
          <a:stretch/>
        </p:blipFill>
        <p:spPr>
          <a:xfrm>
            <a:off x="2303316" y="971186"/>
            <a:ext cx="2189224" cy="17720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1C9903A-C06B-4434-BDC4-F72D0B599603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51354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5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Popular Tweets Propagation Pattern</a:t>
            </a:r>
          </a:p>
        </p:txBody>
      </p:sp>
    </p:spTree>
    <p:extLst>
      <p:ext uri="{BB962C8B-B14F-4D97-AF65-F5344CB8AC3E}">
        <p14:creationId xmlns:p14="http://schemas.microsoft.com/office/powerpoint/2010/main" val="169932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wo men driving plane at daytime">
            <a:extLst>
              <a:ext uri="{FF2B5EF4-FFF2-40B4-BE49-F238E27FC236}">
                <a16:creationId xmlns:a16="http://schemas.microsoft.com/office/drawing/2014/main" id="{76256F99-9264-49A6-A1B0-9AC23E3C0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" r="3965" b="8169"/>
          <a:stretch/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47A207-2169-492A-B2A9-9C79EFEEF526}"/>
              </a:ext>
            </a:extLst>
          </p:cNvPr>
          <p:cNvSpPr/>
          <p:nvPr/>
        </p:nvSpPr>
        <p:spPr>
          <a:xfrm>
            <a:off x="604892" y="215757"/>
            <a:ext cx="5648216" cy="770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898927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3161ED-C904-4EEF-9649-4D51E07540F9}"/>
              </a:ext>
            </a:extLst>
          </p:cNvPr>
          <p:cNvSpPr txBox="1"/>
          <p:nvPr/>
        </p:nvSpPr>
        <p:spPr>
          <a:xfrm>
            <a:off x="577424" y="532986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Top Tweeted Articles and Time Window after Publication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D60A71-1E74-4134-8232-93AC6B5B4F02}"/>
              </a:ext>
            </a:extLst>
          </p:cNvPr>
          <p:cNvSpPr/>
          <p:nvPr/>
        </p:nvSpPr>
        <p:spPr>
          <a:xfrm>
            <a:off x="294641" y="3129266"/>
            <a:ext cx="6263669" cy="1079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en-SG" b="1" dirty="0">
                <a:latin typeface="Century Gothic" panose="020B0502020202020204" pitchFamily="34" charset="0"/>
                <a:cs typeface="Calibri" panose="020F0502020204030204" pitchFamily="34" charset="0"/>
              </a:rPr>
              <a:t>Considering Top 30 Tweeted Articles: </a:t>
            </a:r>
          </a:p>
          <a:p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- Total Tweets by Influencers generally concentrated </a:t>
            </a:r>
            <a:r>
              <a:rPr lang="en-SG" b="1" dirty="0">
                <a:latin typeface="Century Gothic" panose="020B0502020202020204" pitchFamily="34" charset="0"/>
                <a:cs typeface="Calibri" panose="020F0502020204030204" pitchFamily="34" charset="0"/>
              </a:rPr>
              <a:t>within 20 hours</a:t>
            </a:r>
            <a:b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-  Total Retweets of the articles gradually accumulates in general with the exception of a few articles (drastically doubled or tripled) </a:t>
            </a: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013E0-7216-4519-9DE5-5A09F0C25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" t="19407" r="25665" b="3463"/>
          <a:stretch/>
        </p:blipFill>
        <p:spPr>
          <a:xfrm>
            <a:off x="294641" y="911585"/>
            <a:ext cx="2880311" cy="2018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1DF8F-442A-4261-B7B9-7A0113622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2" t="18614" r="24870" b="2254"/>
          <a:stretch/>
        </p:blipFill>
        <p:spPr>
          <a:xfrm>
            <a:off x="3429000" y="911585"/>
            <a:ext cx="2971800" cy="21032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3D6CD6-D143-4B51-9342-BC779CA89630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51354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5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Popular Tweets Propagation Pattern</a:t>
            </a:r>
          </a:p>
        </p:txBody>
      </p:sp>
    </p:spTree>
    <p:extLst>
      <p:ext uri="{BB962C8B-B14F-4D97-AF65-F5344CB8AC3E}">
        <p14:creationId xmlns:p14="http://schemas.microsoft.com/office/powerpoint/2010/main" val="377721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F6EEA3-D82B-4A97-A024-7D1FBC73E84D}"/>
              </a:ext>
            </a:extLst>
          </p:cNvPr>
          <p:cNvSpPr txBox="1"/>
          <p:nvPr/>
        </p:nvSpPr>
        <p:spPr>
          <a:xfrm>
            <a:off x="577424" y="532986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Tweet Content by General Users (non-influencers)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398120-E53A-4FE1-9123-76C7C4DEEAE4}"/>
              </a:ext>
            </a:extLst>
          </p:cNvPr>
          <p:cNvSpPr/>
          <p:nvPr/>
        </p:nvSpPr>
        <p:spPr>
          <a:xfrm>
            <a:off x="418578" y="2802035"/>
            <a:ext cx="6116672" cy="17961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en-SG" b="1" dirty="0">
                <a:latin typeface="Century Gothic" panose="020B0502020202020204" pitchFamily="34" charset="0"/>
                <a:cs typeface="Calibri" panose="020F0502020204030204" pitchFamily="34" charset="0"/>
              </a:rPr>
              <a:t>Considering Top Tweeted Content:</a:t>
            </a:r>
          </a:p>
          <a:p>
            <a:pPr marL="285750" indent="-285750">
              <a:buFontTx/>
              <a:buChar char="-"/>
            </a:pP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The tweet content shows </a:t>
            </a:r>
            <a:r>
              <a:rPr lang="en-SG" b="1" dirty="0">
                <a:latin typeface="Century Gothic" panose="020B0502020202020204" pitchFamily="34" charset="0"/>
                <a:cs typeface="Calibri" panose="020F0502020204030204" pitchFamily="34" charset="0"/>
              </a:rPr>
              <a:t>similar words relations </a:t>
            </a: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with the excerpt content for the articles published</a:t>
            </a:r>
          </a:p>
          <a:p>
            <a:pPr marL="285750" indent="-285750">
              <a:buFontTx/>
              <a:buChar char="-"/>
            </a:pP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Some words with </a:t>
            </a:r>
            <a:r>
              <a:rPr lang="en-SG" b="1" dirty="0">
                <a:latin typeface="Century Gothic" panose="020B0502020202020204" pitchFamily="34" charset="0"/>
                <a:cs typeface="Calibri" panose="020F0502020204030204" pitchFamily="34" charset="0"/>
              </a:rPr>
              <a:t>little relation</a:t>
            </a: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s to United Airlines exist (Trump, Illegal etc) </a:t>
            </a:r>
          </a:p>
          <a:p>
            <a:pPr marL="285750" indent="-285750">
              <a:buFontTx/>
              <a:buChar char="-"/>
            </a:pP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Certain words has strong relation to </a:t>
            </a:r>
            <a:r>
              <a:rPr lang="en-SG" b="1" dirty="0">
                <a:latin typeface="Century Gothic" panose="020B0502020202020204" pitchFamily="34" charset="0"/>
                <a:cs typeface="Calibri" panose="020F0502020204030204" pitchFamily="34" charset="0"/>
              </a:rPr>
              <a:t>airline operations</a:t>
            </a: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</a:rPr>
              <a:t> (Pilot, Overbooked, Time, Seat) </a:t>
            </a:r>
            <a:r>
              <a:rPr lang="en-SG" dirty="0">
                <a:latin typeface="Century Gothic" panose="020B0502020202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United Airlines should look into such issues if present</a:t>
            </a:r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endParaRPr lang="en-SG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FBD627-214C-4E5E-9F0F-C34FEC7B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8" y="1245327"/>
            <a:ext cx="3131826" cy="16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395F2E-585C-4442-AC2E-EC8FC832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961" y="1318078"/>
            <a:ext cx="3131826" cy="16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E03610-088B-4B12-B3CF-91EB39E0FC70}"/>
              </a:ext>
            </a:extLst>
          </p:cNvPr>
          <p:cNvSpPr txBox="1"/>
          <p:nvPr/>
        </p:nvSpPr>
        <p:spPr>
          <a:xfrm>
            <a:off x="594772" y="974575"/>
            <a:ext cx="267151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Highly Retweeted Tweet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4976-B4F0-4CFC-9517-4CB073CD8CB8}"/>
              </a:ext>
            </a:extLst>
          </p:cNvPr>
          <p:cNvSpPr txBox="1"/>
          <p:nvPr/>
        </p:nvSpPr>
        <p:spPr>
          <a:xfrm>
            <a:off x="3682877" y="992754"/>
            <a:ext cx="2350229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Highly Favorited Tweet Words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F3957B-AE5B-41EF-B780-2EAD6A01E6B3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51354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75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General Normal Tweets Propagation Pattern</a:t>
            </a:r>
          </a:p>
        </p:txBody>
      </p:sp>
    </p:spTree>
    <p:extLst>
      <p:ext uri="{BB962C8B-B14F-4D97-AF65-F5344CB8AC3E}">
        <p14:creationId xmlns:p14="http://schemas.microsoft.com/office/powerpoint/2010/main" val="3869951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BE1A-D310-4E6A-87BC-8E03B65243AB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Specific Articles Syndication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6AC5C-D9BF-41EB-8B17-DB315F854316}"/>
              </a:ext>
            </a:extLst>
          </p:cNvPr>
          <p:cNvSpPr txBox="1"/>
          <p:nvPr/>
        </p:nvSpPr>
        <p:spPr>
          <a:xfrm>
            <a:off x="577424" y="532986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By Publisher Segments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145EC-B2F9-4604-94DF-1FCE378DC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3"/>
          <a:stretch/>
        </p:blipFill>
        <p:spPr>
          <a:xfrm>
            <a:off x="1009598" y="971419"/>
            <a:ext cx="2047391" cy="1202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3A2AD-11F0-4F14-A650-D6E4989B7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4"/>
          <a:stretch/>
        </p:blipFill>
        <p:spPr>
          <a:xfrm>
            <a:off x="3708134" y="1059751"/>
            <a:ext cx="2099930" cy="119969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6B0A0D-9C15-4CC8-B87B-0428A0B6E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85"/>
          <a:stretch/>
        </p:blipFill>
        <p:spPr>
          <a:xfrm>
            <a:off x="1009598" y="2261181"/>
            <a:ext cx="2302562" cy="141251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63341D-E22F-47BD-940A-73FE853256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34"/>
          <a:stretch/>
        </p:blipFill>
        <p:spPr>
          <a:xfrm>
            <a:off x="3708135" y="2347170"/>
            <a:ext cx="2140268" cy="12227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BE3DC-BBE2-4CD9-AC0A-AA21B191B846}"/>
              </a:ext>
            </a:extLst>
          </p:cNvPr>
          <p:cNvSpPr txBox="1"/>
          <p:nvPr/>
        </p:nvSpPr>
        <p:spPr>
          <a:xfrm>
            <a:off x="515783" y="3583826"/>
            <a:ext cx="6046896" cy="9387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Topic Analysis:</a:t>
            </a:r>
          </a:p>
          <a:p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Cluster 1: Political Publishers (Opinions, Right, Left, Politics etc)</a:t>
            </a:r>
          </a:p>
          <a:p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Cluster 2: Corporate and Business Publishers (Media, Industries etc)</a:t>
            </a:r>
          </a:p>
          <a:p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Cluster 3: Lifestyle and Entertainment Publishers (Culture, Life etc)</a:t>
            </a:r>
          </a:p>
          <a:p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Cluster 4: General Publishers (mixture of topics)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201A53-0E3E-4D86-A8C0-311EC3C165EA}"/>
              </a:ext>
            </a:extLst>
          </p:cNvPr>
          <p:cNvSpPr/>
          <p:nvPr/>
        </p:nvSpPr>
        <p:spPr>
          <a:xfrm>
            <a:off x="507552" y="1319677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1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C6FDA3-0920-4C08-B0A8-979C63A19A28}"/>
              </a:ext>
            </a:extLst>
          </p:cNvPr>
          <p:cNvSpPr/>
          <p:nvPr/>
        </p:nvSpPr>
        <p:spPr>
          <a:xfrm>
            <a:off x="520897" y="2571750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3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C1BCEC-85FB-4FEB-9E44-1AB6FD7D267A}"/>
              </a:ext>
            </a:extLst>
          </p:cNvPr>
          <p:cNvSpPr/>
          <p:nvPr/>
        </p:nvSpPr>
        <p:spPr>
          <a:xfrm>
            <a:off x="5952174" y="1249278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2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3AA694-C04A-449B-A15E-C14B16F8D629}"/>
              </a:ext>
            </a:extLst>
          </p:cNvPr>
          <p:cNvSpPr/>
          <p:nvPr/>
        </p:nvSpPr>
        <p:spPr>
          <a:xfrm>
            <a:off x="5965519" y="2501351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4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792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DB12-059C-4FC9-A3BD-6CF596D5B0AD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Specific Articles Syndication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56513-E111-4726-A240-F94C272D3B8F}"/>
              </a:ext>
            </a:extLst>
          </p:cNvPr>
          <p:cNvSpPr txBox="1"/>
          <p:nvPr/>
        </p:nvSpPr>
        <p:spPr>
          <a:xfrm>
            <a:off x="577424" y="532986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By Publisher Segments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79D93B-20F3-4FEE-AE8A-EEC103537637}"/>
              </a:ext>
            </a:extLst>
          </p:cNvPr>
          <p:cNvSpPr/>
          <p:nvPr/>
        </p:nvSpPr>
        <p:spPr>
          <a:xfrm>
            <a:off x="507552" y="1319677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1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A9F09-8EBE-4AEB-ADA7-24EFA742C644}"/>
              </a:ext>
            </a:extLst>
          </p:cNvPr>
          <p:cNvSpPr txBox="1"/>
          <p:nvPr/>
        </p:nvSpPr>
        <p:spPr>
          <a:xfrm>
            <a:off x="507552" y="3610275"/>
            <a:ext cx="5842896" cy="110799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Time Series Analysis on Sum of Sentiments:</a:t>
            </a:r>
          </a:p>
          <a:p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Cluster 1</a:t>
            </a:r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: Highly segmented with </a:t>
            </a:r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low</a:t>
            </a:r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 negative sentiment value</a:t>
            </a:r>
          </a:p>
          <a:p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Cluster 2: Marginally</a:t>
            </a:r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 negative sentiment value</a:t>
            </a:r>
          </a:p>
          <a:p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Cluster 3: High</a:t>
            </a:r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 article no over time and </a:t>
            </a:r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moderate</a:t>
            </a:r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 negative sentiment value </a:t>
            </a:r>
          </a:p>
          <a:p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Cluster 4: High</a:t>
            </a:r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 article no over time and </a:t>
            </a:r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high</a:t>
            </a:r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 negative sentiment value </a:t>
            </a:r>
          </a:p>
          <a:p>
            <a:r>
              <a:rPr lang="en-IN" sz="1100" i="1" dirty="0">
                <a:latin typeface="Century Gothic" panose="020B0502020202020204" pitchFamily="34" charset="0"/>
                <a:cs typeface="Calibri" panose="020F0502020204030204" pitchFamily="34" charset="0"/>
              </a:rPr>
              <a:t>*Note: clusters are skewed originally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5457F97-F1D7-4AA2-ABE8-3C146B9F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07" y="850647"/>
            <a:ext cx="1872649" cy="125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C60D74F-E845-437B-88D9-A1653D99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779" y="718561"/>
            <a:ext cx="1983621" cy="13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CFC26E67-5B98-4BB8-BDC8-7F00EA1C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70" y="2111592"/>
            <a:ext cx="2056800" cy="14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4916857-22E9-4EA6-94D6-660E1969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07" y="2156560"/>
            <a:ext cx="1983621" cy="134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5B7C90-6F97-4671-93CE-A7AA7B666E36}"/>
              </a:ext>
            </a:extLst>
          </p:cNvPr>
          <p:cNvSpPr/>
          <p:nvPr/>
        </p:nvSpPr>
        <p:spPr>
          <a:xfrm>
            <a:off x="520897" y="2571750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3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4629BF-4A85-49F2-8AA8-4604C4325F84}"/>
              </a:ext>
            </a:extLst>
          </p:cNvPr>
          <p:cNvSpPr/>
          <p:nvPr/>
        </p:nvSpPr>
        <p:spPr>
          <a:xfrm>
            <a:off x="5952174" y="1249278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2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F186B-DE2D-451C-85B3-D02B36D09176}"/>
              </a:ext>
            </a:extLst>
          </p:cNvPr>
          <p:cNvSpPr/>
          <p:nvPr/>
        </p:nvSpPr>
        <p:spPr>
          <a:xfrm>
            <a:off x="5965519" y="2501351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4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74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3829-30A2-4978-8C84-F18AC52DD3DB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Specific Articles Syndication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90463-B84E-4319-A04F-67E25E2FFD7B}"/>
              </a:ext>
            </a:extLst>
          </p:cNvPr>
          <p:cNvSpPr txBox="1"/>
          <p:nvPr/>
        </p:nvSpPr>
        <p:spPr>
          <a:xfrm>
            <a:off x="577424" y="532986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By Publisher Segments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735A5-BC76-4FF1-B35D-2CEA73243CAA}"/>
              </a:ext>
            </a:extLst>
          </p:cNvPr>
          <p:cNvSpPr/>
          <p:nvPr/>
        </p:nvSpPr>
        <p:spPr>
          <a:xfrm>
            <a:off x="507552" y="1319677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1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73087-07BA-4F3E-AE16-FF58FDDBC438}"/>
              </a:ext>
            </a:extLst>
          </p:cNvPr>
          <p:cNvSpPr/>
          <p:nvPr/>
        </p:nvSpPr>
        <p:spPr>
          <a:xfrm>
            <a:off x="520897" y="2571750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3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037B5-519B-4D05-AE58-5176E70E649F}"/>
              </a:ext>
            </a:extLst>
          </p:cNvPr>
          <p:cNvSpPr/>
          <p:nvPr/>
        </p:nvSpPr>
        <p:spPr>
          <a:xfrm>
            <a:off x="5952174" y="1249278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2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30B7-35E3-4DEA-8294-E171C4B1335A}"/>
              </a:ext>
            </a:extLst>
          </p:cNvPr>
          <p:cNvSpPr/>
          <p:nvPr/>
        </p:nvSpPr>
        <p:spPr>
          <a:xfrm>
            <a:off x="5965519" y="2501351"/>
            <a:ext cx="449109" cy="408244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Century Gothic" panose="020B0502020202020204" pitchFamily="34" charset="0"/>
                <a:cs typeface="Calibri" panose="020F0502020204030204" pitchFamily="34" charset="0"/>
              </a:rPr>
              <a:t>4</a:t>
            </a:r>
            <a:endParaRPr lang="en-SG" sz="1800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0F53F55-40EE-431F-851E-BF66B4CE0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07" y="855441"/>
            <a:ext cx="1918524" cy="133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7AEC360-66F5-4521-944E-6F77DDC1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191" y="792399"/>
            <a:ext cx="1993899" cy="139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2AB3388-BF55-4223-B0A6-F629B917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27" y="2231146"/>
            <a:ext cx="1932848" cy="13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E6113983-7F0A-47AA-9945-5B69A9A5A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42" y="2231146"/>
            <a:ext cx="1996291" cy="135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359DB6-CCB1-4DDC-8208-7F77EE92EC4B}"/>
              </a:ext>
            </a:extLst>
          </p:cNvPr>
          <p:cNvSpPr txBox="1"/>
          <p:nvPr/>
        </p:nvSpPr>
        <p:spPr>
          <a:xfrm>
            <a:off x="537389" y="3627027"/>
            <a:ext cx="5877239" cy="9387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sz="1100" b="1" dirty="0">
                <a:latin typeface="Century Gothic" panose="020B0502020202020204" pitchFamily="34" charset="0"/>
                <a:cs typeface="Calibri" panose="020F0502020204030204" pitchFamily="34" charset="0"/>
              </a:rPr>
              <a:t>Time Series Analysis for Total no of Articles Published: </a:t>
            </a:r>
          </a:p>
          <a:p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Cluster 1: Low</a:t>
            </a:r>
          </a:p>
          <a:p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Cluster 2: Moderate</a:t>
            </a:r>
          </a:p>
          <a:p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Cluster 3: High</a:t>
            </a:r>
            <a:b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</a:br>
            <a:r>
              <a:rPr lang="en-IN" sz="1100" dirty="0">
                <a:latin typeface="Century Gothic" panose="020B0502020202020204" pitchFamily="34" charset="0"/>
                <a:cs typeface="Calibri" panose="020F0502020204030204" pitchFamily="34" charset="0"/>
              </a:rPr>
              <a:t>Cluster 4: Extremely High</a:t>
            </a:r>
          </a:p>
        </p:txBody>
      </p:sp>
    </p:spTree>
    <p:extLst>
      <p:ext uri="{BB962C8B-B14F-4D97-AF65-F5344CB8AC3E}">
        <p14:creationId xmlns:p14="http://schemas.microsoft.com/office/powerpoint/2010/main" val="1028894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5FAA11-330D-40FC-8AD1-44B4427B478F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Specific Tweets Propagation 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EA8B9-819A-45FE-9BC9-0D36A2CDF978}"/>
              </a:ext>
            </a:extLst>
          </p:cNvPr>
          <p:cNvSpPr txBox="1"/>
          <p:nvPr/>
        </p:nvSpPr>
        <p:spPr>
          <a:xfrm>
            <a:off x="577424" y="532986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By Influencer Segments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6E613-FE27-4C50-AAEA-F33EBE842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9218" r="1075" b="4256"/>
          <a:stretch/>
        </p:blipFill>
        <p:spPr>
          <a:xfrm>
            <a:off x="1408339" y="809985"/>
            <a:ext cx="4281261" cy="2407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92D8FB-FB6E-4C34-80D0-035921AC5C1A}"/>
              </a:ext>
            </a:extLst>
          </p:cNvPr>
          <p:cNvSpPr txBox="1"/>
          <p:nvPr/>
        </p:nvSpPr>
        <p:spPr>
          <a:xfrm>
            <a:off x="384112" y="3255074"/>
            <a:ext cx="6150736" cy="138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Propagation Patterns by Social Engagement Level :</a:t>
            </a:r>
          </a:p>
          <a:p>
            <a:r>
              <a:rPr lang="en-IN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Cluster 1</a:t>
            </a:r>
            <a:r>
              <a:rPr lang="en-IN" sz="1050" dirty="0">
                <a:latin typeface="Century Gothic" panose="020B0502020202020204" pitchFamily="34" charset="0"/>
                <a:cs typeface="Calibri" panose="020F0502020204030204" pitchFamily="34" charset="0"/>
              </a:rPr>
              <a:t>: </a:t>
            </a:r>
            <a:r>
              <a:rPr lang="en-IN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Minimal</a:t>
            </a:r>
            <a:r>
              <a:rPr lang="en-IN" sz="1050" dirty="0">
                <a:latin typeface="Century Gothic" panose="020B0502020202020204" pitchFamily="34" charset="0"/>
                <a:cs typeface="Calibri" panose="020F0502020204030204" pitchFamily="34" charset="0"/>
              </a:rPr>
              <a:t> Social Influence (Low Total Favourite Count, Retweet Count and Total Tweets)</a:t>
            </a:r>
          </a:p>
          <a:p>
            <a:r>
              <a:rPr lang="en-IN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Cluster 2: Low</a:t>
            </a:r>
            <a:r>
              <a:rPr lang="en-IN" sz="1050" dirty="0">
                <a:latin typeface="Century Gothic" panose="020B0502020202020204" pitchFamily="34" charset="0"/>
                <a:cs typeface="Calibri" panose="020F0502020204030204" pitchFamily="34" charset="0"/>
              </a:rPr>
              <a:t> Social Influence </a:t>
            </a:r>
          </a:p>
          <a:p>
            <a:r>
              <a:rPr lang="en-IN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Cluster 3: Moderate</a:t>
            </a:r>
            <a:r>
              <a:rPr lang="en-IN" sz="1050" dirty="0">
                <a:latin typeface="Century Gothic" panose="020B0502020202020204" pitchFamily="34" charset="0"/>
                <a:cs typeface="Calibri" panose="020F0502020204030204" pitchFamily="34" charset="0"/>
              </a:rPr>
              <a:t> Social Influence</a:t>
            </a:r>
          </a:p>
          <a:p>
            <a:r>
              <a:rPr lang="en-IN" sz="1050" b="1" dirty="0">
                <a:latin typeface="Century Gothic" panose="020B0502020202020204" pitchFamily="34" charset="0"/>
                <a:cs typeface="Calibri" panose="020F0502020204030204" pitchFamily="34" charset="0"/>
              </a:rPr>
              <a:t>Cluster 4:  Extremely High </a:t>
            </a:r>
            <a:r>
              <a:rPr lang="en-IN" sz="1050" dirty="0">
                <a:latin typeface="Century Gothic" panose="020B0502020202020204" pitchFamily="34" charset="0"/>
                <a:cs typeface="Calibri" panose="020F0502020204030204" pitchFamily="34" charset="0"/>
              </a:rPr>
              <a:t>Social Influence (High Total Favourite Count, Retweet Count and Total Tweets)</a:t>
            </a:r>
          </a:p>
          <a:p>
            <a:r>
              <a:rPr lang="en-IN" sz="1050" dirty="0">
                <a:latin typeface="Century Gothic" panose="020B0502020202020204" pitchFamily="34" charset="0"/>
                <a:cs typeface="Calibri" panose="020F0502020204030204" pitchFamily="34" charset="0"/>
              </a:rPr>
              <a:t>*Bubble Size: Total no of Tweets </a:t>
            </a:r>
          </a:p>
        </p:txBody>
      </p:sp>
    </p:spTree>
    <p:extLst>
      <p:ext uri="{BB962C8B-B14F-4D97-AF65-F5344CB8AC3E}">
        <p14:creationId xmlns:p14="http://schemas.microsoft.com/office/powerpoint/2010/main" val="2525771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hite airplane">
            <a:extLst>
              <a:ext uri="{FF2B5EF4-FFF2-40B4-BE49-F238E27FC236}">
                <a16:creationId xmlns:a16="http://schemas.microsoft.com/office/drawing/2014/main" id="{A25D7BFF-FC75-4B76-ACE8-C3CAB543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4B01B5-2A6F-4FD9-AF4F-7A047DA82CCF}"/>
              </a:ext>
            </a:extLst>
          </p:cNvPr>
          <p:cNvSpPr/>
          <p:nvPr/>
        </p:nvSpPr>
        <p:spPr>
          <a:xfrm>
            <a:off x="1074934" y="4313635"/>
            <a:ext cx="4895560" cy="518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GENERAL</a:t>
            </a: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943466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0996-FC4F-4D34-B9DA-E4F6E819E1B1}"/>
              </a:ext>
            </a:extLst>
          </p:cNvPr>
          <p:cNvSpPr txBox="1">
            <a:spLocks/>
          </p:cNvSpPr>
          <p:nvPr/>
        </p:nvSpPr>
        <p:spPr>
          <a:xfrm>
            <a:off x="594772" y="140305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Recommendation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A114E-57EF-469E-A967-52E42027BD9B}"/>
              </a:ext>
            </a:extLst>
          </p:cNvPr>
          <p:cNvSpPr txBox="1"/>
          <p:nvPr/>
        </p:nvSpPr>
        <p:spPr>
          <a:xfrm>
            <a:off x="577424" y="524022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Real-Time Tweets Virality Tracking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07068-24D7-4D03-B4CD-3BE5B89FB2E7}"/>
              </a:ext>
            </a:extLst>
          </p:cNvPr>
          <p:cNvSpPr txBox="1"/>
          <p:nvPr/>
        </p:nvSpPr>
        <p:spPr>
          <a:xfrm>
            <a:off x="405552" y="805359"/>
            <a:ext cx="604689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SG" sz="1050" dirty="0">
                <a:latin typeface="Century Gothic" panose="020B0502020202020204" pitchFamily="34" charset="0"/>
              </a:rPr>
              <a:t>Difficult to determine the tweets and influencers who will go viral, United Airline can invest in a </a:t>
            </a:r>
            <a:r>
              <a:rPr lang="en-SG" sz="1050" b="1" dirty="0">
                <a:latin typeface="Century Gothic" panose="020B0502020202020204" pitchFamily="34" charset="0"/>
              </a:rPr>
              <a:t>real time dashboard which monitors closely tweets about the Arline that are rapidly gaining traction.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SG" sz="1050" dirty="0">
                <a:latin typeface="Century Gothic" panose="020B0502020202020204" pitchFamily="34" charset="0"/>
                <a:sym typeface="Wingdings" panose="05000000000000000000" pitchFamily="2" charset="2"/>
              </a:rPr>
              <a:t>To analyse</a:t>
            </a:r>
            <a:r>
              <a:rPr lang="en-SG" sz="1050" dirty="0">
                <a:latin typeface="Century Gothic" panose="020B0502020202020204" pitchFamily="34" charset="0"/>
              </a:rPr>
              <a:t> sentiments and key concerns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SG" sz="1050" dirty="0">
                <a:latin typeface="Century Gothic" panose="020B0502020202020204" pitchFamily="34" charset="0"/>
              </a:rPr>
              <a:t>Address the concerns raised in these viral tweets via public statements, which are sincere, unlike their previous apology during the David Dao incident.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SG" sz="1050" dirty="0">
                <a:latin typeface="Century Gothic" panose="020B0502020202020204" pitchFamily="34" charset="0"/>
              </a:rPr>
              <a:t>Facilitate crisis management in real-time</a:t>
            </a:r>
          </a:p>
        </p:txBody>
      </p:sp>
      <p:pic>
        <p:nvPicPr>
          <p:cNvPr id="5" name="Picture 2" descr="Image result for united airline tweet apology">
            <a:extLst>
              <a:ext uri="{FF2B5EF4-FFF2-40B4-BE49-F238E27FC236}">
                <a16:creationId xmlns:a16="http://schemas.microsoft.com/office/drawing/2014/main" id="{D0DEDBE9-0384-4F06-AD8A-8D4C7C293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92"/>
          <a:stretch/>
        </p:blipFill>
        <p:spPr bwMode="auto">
          <a:xfrm>
            <a:off x="658906" y="2309900"/>
            <a:ext cx="2023761" cy="193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767F2-EB2D-484C-BCDE-929DFE1B1E8D}"/>
              </a:ext>
            </a:extLst>
          </p:cNvPr>
          <p:cNvSpPr txBox="1"/>
          <p:nvPr/>
        </p:nvSpPr>
        <p:spPr>
          <a:xfrm>
            <a:off x="4555571" y="4415959"/>
            <a:ext cx="330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</a:rPr>
              <a:t>Reference: </a:t>
            </a:r>
            <a:r>
              <a:rPr lang="en-US" sz="1100" dirty="0">
                <a:latin typeface="Century Gothic" panose="020B0502020202020204" pitchFamily="34" charset="0"/>
                <a:hlinkClick r:id="rId4"/>
              </a:rPr>
              <a:t>Twitter API Trends </a:t>
            </a:r>
            <a:endParaRPr lang="en-SG" sz="11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Image result for tableau">
            <a:extLst>
              <a:ext uri="{FF2B5EF4-FFF2-40B4-BE49-F238E27FC236}">
                <a16:creationId xmlns:a16="http://schemas.microsoft.com/office/drawing/2014/main" id="{2AB8878C-F00F-40E8-B17E-690342DA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092" y="3160405"/>
            <a:ext cx="1062067" cy="106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2E904-0599-4291-BD0A-E1AD6E047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001" y="2291552"/>
            <a:ext cx="20002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48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F29B0-0688-452B-B4AE-AEEAC159E67E}"/>
              </a:ext>
            </a:extLst>
          </p:cNvPr>
          <p:cNvSpPr txBox="1">
            <a:spLocks/>
          </p:cNvSpPr>
          <p:nvPr/>
        </p:nvSpPr>
        <p:spPr>
          <a:xfrm>
            <a:off x="594772" y="140305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Recommendation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8170C-9D45-4817-8060-41DB62D44E2E}"/>
              </a:ext>
            </a:extLst>
          </p:cNvPr>
          <p:cNvSpPr txBox="1"/>
          <p:nvPr/>
        </p:nvSpPr>
        <p:spPr>
          <a:xfrm>
            <a:off x="577424" y="524022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Releasing Statements with Relevant Keywords</a:t>
            </a:r>
          </a:p>
        </p:txBody>
      </p:sp>
      <p:pic>
        <p:nvPicPr>
          <p:cNvPr id="4" name="Picture 4" descr="Related image">
            <a:extLst>
              <a:ext uri="{FF2B5EF4-FFF2-40B4-BE49-F238E27FC236}">
                <a16:creationId xmlns:a16="http://schemas.microsoft.com/office/drawing/2014/main" id="{114AD1E6-E17C-466A-9858-0174454D9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3" y="1712118"/>
            <a:ext cx="3048001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493F63-97EB-47D0-900E-448575C930D2}"/>
              </a:ext>
            </a:extLst>
          </p:cNvPr>
          <p:cNvSpPr txBox="1"/>
          <p:nvPr/>
        </p:nvSpPr>
        <p:spPr>
          <a:xfrm>
            <a:off x="3010106" y="1193702"/>
            <a:ext cx="338444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entury Gothic" panose="020B0502020202020204" pitchFamily="34" charset="0"/>
              </a:rPr>
              <a:t>Based on the </a:t>
            </a:r>
            <a:r>
              <a:rPr lang="en-SG" b="1" dirty="0">
                <a:latin typeface="Century Gothic" panose="020B0502020202020204" pitchFamily="34" charset="0"/>
              </a:rPr>
              <a:t>top topics associated with the Airline,</a:t>
            </a:r>
            <a:r>
              <a:rPr lang="en-SG" dirty="0">
                <a:latin typeface="Century Gothic" panose="020B0502020202020204" pitchFamily="34" charset="0"/>
              </a:rPr>
              <a:t> we recommend the Airline includes </a:t>
            </a:r>
            <a:r>
              <a:rPr lang="en-SG" b="1" dirty="0">
                <a:latin typeface="Century Gothic" panose="020B0502020202020204" pitchFamily="34" charset="0"/>
              </a:rPr>
              <a:t>keywords</a:t>
            </a:r>
            <a:r>
              <a:rPr lang="en-SG" dirty="0">
                <a:latin typeface="Century Gothic" panose="020B0502020202020204" pitchFamily="34" charset="0"/>
              </a:rPr>
              <a:t> relevant to the topics in their press releases to drive their articles up Search Engine Rankings. </a:t>
            </a:r>
          </a:p>
          <a:p>
            <a:endParaRPr lang="en-SG" dirty="0">
              <a:latin typeface="Century Gothic" panose="020B0502020202020204" pitchFamily="34" charset="0"/>
            </a:endParaRPr>
          </a:p>
          <a:p>
            <a:r>
              <a:rPr lang="en-SG" dirty="0">
                <a:latin typeface="Century Gothic" panose="020B0502020202020204" pitchFamily="34" charset="0"/>
              </a:rPr>
              <a:t>While these keywords will change based on the crisis type, the Airline can do a keyword analysis within the time window to decide which keywords to include in their press statements.</a:t>
            </a:r>
          </a:p>
          <a:p>
            <a:endParaRPr lang="en-SG" dirty="0">
              <a:latin typeface="Century Gothic" panose="020B0502020202020204" pitchFamily="34" charset="0"/>
            </a:endParaRPr>
          </a:p>
          <a:p>
            <a:endParaRPr lang="en-S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30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3F70-46BC-4703-BEDA-075F77AC5CB6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Recommendation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0B9642-FAC1-4469-A214-8DB21B18B165}"/>
              </a:ext>
            </a:extLst>
          </p:cNvPr>
          <p:cNvSpPr txBox="1"/>
          <p:nvPr/>
        </p:nvSpPr>
        <p:spPr>
          <a:xfrm>
            <a:off x="577424" y="532986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Study Network Analysis of Top Influencers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F6DA5-5216-4C24-B330-82068A473DC4}"/>
              </a:ext>
            </a:extLst>
          </p:cNvPr>
          <p:cNvSpPr txBox="1"/>
          <p:nvPr/>
        </p:nvSpPr>
        <p:spPr>
          <a:xfrm>
            <a:off x="468282" y="909249"/>
            <a:ext cx="61560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United Airlines can study the </a:t>
            </a:r>
            <a:r>
              <a:rPr lang="en-SG" b="1" dirty="0">
                <a:latin typeface="Century Gothic" panose="020B0502020202020204" pitchFamily="34" charset="0"/>
              </a:rPr>
              <a:t>network analysis of top influencers and see how they may be related to one another</a:t>
            </a:r>
            <a:r>
              <a:rPr lang="en-SG" dirty="0">
                <a:latin typeface="Century Gothic" panose="020B0502020202020204" pitchFamily="34" charset="0"/>
              </a:rPr>
              <a:t>. This can tell us the internal relations between some of the highly influential twitter accounts.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Helps in deciding which key influencers in the network to target in order to contain the spread of the articles with negative sentiment.</a:t>
            </a:r>
          </a:p>
        </p:txBody>
      </p:sp>
      <p:pic>
        <p:nvPicPr>
          <p:cNvPr id="1028" name="Picture 4" descr="https://ars.els-cdn.com/content/image/3-s2.0-B9780123822291000035-f03-05-9780123822291.jpg?_">
            <a:extLst>
              <a:ext uri="{FF2B5EF4-FFF2-40B4-BE49-F238E27FC236}">
                <a16:creationId xmlns:a16="http://schemas.microsoft.com/office/drawing/2014/main" id="{54C1EFBC-E44E-4C4C-A176-3C337C4D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89" y="2725131"/>
            <a:ext cx="2776221" cy="183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0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20E5-728D-4E64-A511-CE815EB434D5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Articles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AC5673-4AC2-46E8-85F4-F316954B2B07}"/>
              </a:ext>
            </a:extLst>
          </p:cNvPr>
          <p:cNvSpPr/>
          <p:nvPr/>
        </p:nvSpPr>
        <p:spPr>
          <a:xfrm>
            <a:off x="170811" y="827303"/>
            <a:ext cx="2441761" cy="3475751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E94A8A-1A88-4634-BA21-78C99407829F}"/>
              </a:ext>
            </a:extLst>
          </p:cNvPr>
          <p:cNvCxnSpPr>
            <a:cxnSpLocks/>
          </p:cNvCxnSpPr>
          <p:nvPr/>
        </p:nvCxnSpPr>
        <p:spPr>
          <a:xfrm>
            <a:off x="296616" y="686641"/>
            <a:ext cx="6264767" cy="0"/>
          </a:xfrm>
          <a:prstGeom prst="line">
            <a:avLst/>
          </a:prstGeom>
          <a:ln w="19050">
            <a:solidFill>
              <a:srgbClr val="1F2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1DBD621-716A-489F-A57E-6FB25941B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7" t="30345" r="60000" b="19882"/>
          <a:stretch/>
        </p:blipFill>
        <p:spPr>
          <a:xfrm>
            <a:off x="335035" y="973851"/>
            <a:ext cx="2123855" cy="31957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C5EE4-03BF-485C-B5D7-BFD18E365C85}"/>
              </a:ext>
            </a:extLst>
          </p:cNvPr>
          <p:cNvSpPr txBox="1"/>
          <p:nvPr/>
        </p:nvSpPr>
        <p:spPr>
          <a:xfrm>
            <a:off x="2738376" y="845662"/>
            <a:ext cx="3948813" cy="332398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lvl="0" indent="-171450" algn="just">
              <a:buSzPts val="1800"/>
              <a:buFont typeface="Arial" panose="020B0604020202020204" pitchFamily="34" charset="0"/>
              <a:buChar char="•"/>
            </a:pPr>
            <a:endParaRPr lang="en-SG" b="1" dirty="0">
              <a:solidFill>
                <a:schemeClr val="tx1"/>
              </a:solidFill>
              <a:latin typeface="Century Gothic" panose="020B0502020202020204" pitchFamily="34" charset="0"/>
              <a:cs typeface="AngsanaUPC" panose="020B0502040204020203" pitchFamily="18" charset="-34"/>
            </a:endParaRPr>
          </a:p>
          <a:p>
            <a:pPr marL="457200" lvl="0" indent="-342900" algn="just">
              <a:buSzPts val="1800"/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chemeClr val="tx1"/>
                </a:solidFill>
                <a:latin typeface="Century Gothic" panose="020B0502020202020204" pitchFamily="34" charset="0"/>
                <a:cs typeface="AngsanaUPC" panose="020B0502040204020203" pitchFamily="18" charset="-34"/>
              </a:rPr>
              <a:t>Step 1: </a:t>
            </a:r>
            <a:r>
              <a:rPr lang="en-SG" b="1" dirty="0">
                <a:latin typeface="Century Gothic" panose="020B0502020202020204" pitchFamily="34" charset="0"/>
                <a:cs typeface="AngsanaUPC" panose="020B0502040204020203" pitchFamily="18" charset="-34"/>
              </a:rPr>
              <a:t>Normalise</a:t>
            </a:r>
            <a:r>
              <a:rPr lang="en-SG" dirty="0">
                <a:latin typeface="Century Gothic" panose="020B0502020202020204" pitchFamily="34" charset="0"/>
                <a:cs typeface="AngsanaUPC" panose="020B0502040204020203" pitchFamily="18" charset="-34"/>
              </a:rPr>
              <a:t> all </a:t>
            </a:r>
            <a:r>
              <a:rPr lang="en-SG" b="1" dirty="0">
                <a:latin typeface="Century Gothic" panose="020B0502020202020204" pitchFamily="34" charset="0"/>
                <a:cs typeface="AngsanaUPC" panose="020B0502040204020203" pitchFamily="18" charset="-34"/>
              </a:rPr>
              <a:t>json columns </a:t>
            </a:r>
            <a:r>
              <a:rPr lang="en-SG" dirty="0">
                <a:latin typeface="Century Gothic" panose="020B0502020202020204" pitchFamily="34" charset="0"/>
                <a:cs typeface="AngsanaUPC" panose="020B0502040204020203" pitchFamily="18" charset="-34"/>
              </a:rPr>
              <a:t>in the Articles Dataset.</a:t>
            </a:r>
          </a:p>
          <a:p>
            <a:pPr marL="400050" lvl="0" indent="-285750" algn="just">
              <a:buSzPts val="1800"/>
              <a:buFont typeface="Arial" panose="020B0604020202020204" pitchFamily="34" charset="0"/>
              <a:buChar char="•"/>
            </a:pPr>
            <a:endParaRPr lang="en-SG" dirty="0">
              <a:latin typeface="Century Gothic" panose="020B0502020202020204" pitchFamily="34" charset="0"/>
              <a:cs typeface="AngsanaUPC" panose="020B0502040204020203" pitchFamily="18" charset="-34"/>
            </a:endParaRPr>
          </a:p>
          <a:p>
            <a:pPr marL="457200" indent="-342900" algn="just">
              <a:buSzPts val="1800"/>
              <a:buFont typeface="Arial" panose="020B0604020202020204" pitchFamily="34" charset="0"/>
              <a:buChar char="•"/>
            </a:pPr>
            <a:r>
              <a:rPr lang="en-SG" b="1" dirty="0">
                <a:latin typeface="Century Gothic" panose="020B0502020202020204" pitchFamily="34" charset="0"/>
                <a:cs typeface="AngsanaUPC" panose="020B0502040204020203" pitchFamily="18" charset="-34"/>
              </a:rPr>
              <a:t>Step 2: </a:t>
            </a:r>
            <a:r>
              <a:rPr lang="en-SG" dirty="0">
                <a:latin typeface="Century Gothic" panose="020B0502020202020204" pitchFamily="34" charset="0"/>
                <a:cs typeface="AngsanaUPC" panose="020B0502040204020203" pitchFamily="18" charset="-34"/>
              </a:rPr>
              <a:t>Inspect for </a:t>
            </a:r>
            <a:r>
              <a:rPr lang="en-SG" b="1" dirty="0">
                <a:latin typeface="Century Gothic" panose="020B0502020202020204" pitchFamily="34" charset="0"/>
                <a:cs typeface="AngsanaUPC" panose="020B0502040204020203" pitchFamily="18" charset="-34"/>
              </a:rPr>
              <a:t>missing</a:t>
            </a:r>
            <a:r>
              <a:rPr lang="en-SG" dirty="0">
                <a:latin typeface="Century Gothic" panose="020B0502020202020204" pitchFamily="34" charset="0"/>
                <a:cs typeface="AngsanaUPC" panose="020B0502040204020203" pitchFamily="18" charset="-34"/>
              </a:rPr>
              <a:t> values in Articles Dataset. (Refer to Figure)</a:t>
            </a:r>
          </a:p>
          <a:p>
            <a:pPr marL="114300" algn="just">
              <a:buSzPts val="1800"/>
            </a:pPr>
            <a:endParaRPr lang="en-SG" i="1" dirty="0">
              <a:latin typeface="Century Gothic" panose="020B0502020202020204" pitchFamily="34" charset="0"/>
              <a:cs typeface="AngsanaUPC" panose="020B0502040204020203" pitchFamily="18" charset="-34"/>
            </a:endParaRPr>
          </a:p>
          <a:p>
            <a:pPr marL="400050" indent="-285750" algn="just">
              <a:buSzPts val="1800"/>
              <a:buFont typeface="Arial" panose="020B0604020202020204" pitchFamily="34" charset="0"/>
              <a:buChar char="•"/>
            </a:pPr>
            <a:r>
              <a:rPr lang="en-SG" b="1" dirty="0">
                <a:latin typeface="Century Gothic" panose="020B0502020202020204" pitchFamily="34" charset="0"/>
                <a:cs typeface="AngsanaUPC" panose="020B0502040204020203" pitchFamily="18" charset="-34"/>
              </a:rPr>
              <a:t>Feature Removal: </a:t>
            </a:r>
            <a:r>
              <a:rPr lang="en-US" dirty="0">
                <a:latin typeface="Century Gothic" panose="020B0502020202020204" pitchFamily="34" charset="0"/>
                <a:cs typeface="AngsanaUPC" panose="020B0502040204020203" pitchFamily="18" charset="-34"/>
              </a:rPr>
              <a:t>As the total no of occurrence for </a:t>
            </a:r>
            <a:r>
              <a:rPr lang="en-US" dirty="0" err="1">
                <a:latin typeface="Century Gothic" panose="020B0502020202020204" pitchFamily="34" charset="0"/>
                <a:cs typeface="AngsanaUPC" panose="020B0502040204020203" pitchFamily="18" charset="-34"/>
              </a:rPr>
              <a:t>articles_df</a:t>
            </a:r>
            <a:r>
              <a:rPr lang="en-US" dirty="0">
                <a:latin typeface="Century Gothic" panose="020B0502020202020204" pitchFamily="34" charset="0"/>
                <a:cs typeface="AngsanaUPC" panose="020B0502040204020203" pitchFamily="18" charset="-34"/>
              </a:rPr>
              <a:t> is 39109. The high no of missing values for </a:t>
            </a:r>
            <a:r>
              <a:rPr lang="en-US" dirty="0" err="1">
                <a:latin typeface="Century Gothic" panose="020B0502020202020204" pitchFamily="34" charset="0"/>
                <a:cs typeface="AngsanaUPC" panose="020B0502040204020203" pitchFamily="18" charset="-34"/>
              </a:rPr>
              <a:t>tw_overperforming</a:t>
            </a:r>
            <a:r>
              <a:rPr lang="en-US" dirty="0">
                <a:latin typeface="Century Gothic" panose="020B0502020202020204" pitchFamily="34" charset="0"/>
                <a:cs typeface="AngsanaUPC" panose="020B0502040204020203" pitchFamily="18" charset="-34"/>
              </a:rPr>
              <a:t>, </a:t>
            </a:r>
            <a:r>
              <a:rPr lang="en-US" dirty="0" err="1">
                <a:latin typeface="Century Gothic" panose="020B0502020202020204" pitchFamily="34" charset="0"/>
                <a:cs typeface="AngsanaUPC" panose="020B0502040204020203" pitchFamily="18" charset="-34"/>
              </a:rPr>
              <a:t>fb_overperforming</a:t>
            </a:r>
            <a:r>
              <a:rPr lang="en-US" dirty="0">
                <a:latin typeface="Century Gothic" panose="020B0502020202020204" pitchFamily="34" charset="0"/>
                <a:cs typeface="AngsanaUPC" panose="020B0502040204020203" pitchFamily="18" charset="-34"/>
              </a:rPr>
              <a:t> authors, image link and keywords </a:t>
            </a:r>
            <a:r>
              <a:rPr lang="en-US" b="1" dirty="0">
                <a:latin typeface="Century Gothic" panose="020B0502020202020204" pitchFamily="34" charset="0"/>
                <a:cs typeface="AngsanaUPC" panose="020B0502040204020203" pitchFamily="18" charset="-34"/>
              </a:rPr>
              <a:t>will not </a:t>
            </a:r>
            <a:r>
              <a:rPr lang="en-US" dirty="0">
                <a:latin typeface="Century Gothic" panose="020B0502020202020204" pitchFamily="34" charset="0"/>
                <a:cs typeface="AngsanaUPC" panose="020B0502040204020203" pitchFamily="18" charset="-34"/>
              </a:rPr>
              <a:t>be taken into consideration for analysis</a:t>
            </a:r>
            <a:endParaRPr lang="en-SG" dirty="0">
              <a:latin typeface="Century Gothic" panose="020B0502020202020204" pitchFamily="34" charset="0"/>
              <a:cs typeface="AngsanaUPC" panose="020B0502040204020203" pitchFamily="18" charset="-34"/>
            </a:endParaRPr>
          </a:p>
          <a:p>
            <a:pPr marL="114300" lvl="0" algn="just">
              <a:buSzPts val="1800"/>
            </a:pPr>
            <a:endParaRPr lang="en-SG" i="1" dirty="0">
              <a:latin typeface="Century Gothic" panose="020B0502020202020204" pitchFamily="34" charset="0"/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26140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2F2A-DA3C-44D1-86AD-682F624FE78B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Recommendation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552DD-206B-4989-A888-29025B14CD6A}"/>
              </a:ext>
            </a:extLst>
          </p:cNvPr>
          <p:cNvSpPr txBox="1"/>
          <p:nvPr/>
        </p:nvSpPr>
        <p:spPr>
          <a:xfrm>
            <a:off x="577424" y="532986"/>
            <a:ext cx="604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12161"/>
                </a:solidFill>
                <a:latin typeface="Century Gothic" panose="020B0502020202020204" pitchFamily="34" charset="0"/>
              </a:rPr>
              <a:t>Additional Social Media Content Analysis - Videos</a:t>
            </a:r>
          </a:p>
        </p:txBody>
      </p:sp>
      <p:pic>
        <p:nvPicPr>
          <p:cNvPr id="4" name="Picture 2" descr="Image result for youtube image">
            <a:extLst>
              <a:ext uri="{FF2B5EF4-FFF2-40B4-BE49-F238E27FC236}">
                <a16:creationId xmlns:a16="http://schemas.microsoft.com/office/drawing/2014/main" id="{04B43ACF-C9FB-4B9B-8FB7-F5D00100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1043656"/>
            <a:ext cx="5496560" cy="152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ED1CB-2424-436D-83F3-C90E6FEF6F26}"/>
              </a:ext>
            </a:extLst>
          </p:cNvPr>
          <p:cNvSpPr txBox="1"/>
          <p:nvPr/>
        </p:nvSpPr>
        <p:spPr>
          <a:xfrm>
            <a:off x="464127" y="2571750"/>
            <a:ext cx="59297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dirty="0">
                <a:latin typeface="Century Gothic" panose="020B0502020202020204" pitchFamily="34" charset="0"/>
              </a:rPr>
              <a:t>Instead of only using social media and news article data, United Airline can also </a:t>
            </a:r>
            <a:r>
              <a:rPr lang="en-SG" b="1" dirty="0">
                <a:latin typeface="Century Gothic" panose="020B0502020202020204" pitchFamily="34" charset="0"/>
              </a:rPr>
              <a:t>study video content on platforms such as </a:t>
            </a:r>
            <a:r>
              <a:rPr lang="en-SG" b="1" dirty="0" err="1">
                <a:latin typeface="Century Gothic" panose="020B0502020202020204" pitchFamily="34" charset="0"/>
              </a:rPr>
              <a:t>Youtube</a:t>
            </a:r>
            <a:r>
              <a:rPr lang="en-SG" dirty="0">
                <a:latin typeface="Century Gothic" panose="020B0502020202020204" pitchFamily="34" charset="0"/>
              </a:rPr>
              <a:t> as it is an important source for digital crisis management.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dirty="0">
              <a:latin typeface="Century Gothic" panose="020B0502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SG" b="1" dirty="0">
                <a:latin typeface="Century Gothic" panose="020B0502020202020204" pitchFamily="34" charset="0"/>
              </a:rPr>
              <a:t>Web-scraping</a:t>
            </a:r>
            <a:r>
              <a:rPr lang="en-SG" dirty="0">
                <a:latin typeface="Century Gothic" panose="020B0502020202020204" pitchFamily="34" charset="0"/>
              </a:rPr>
              <a:t> can be applied on </a:t>
            </a:r>
            <a:r>
              <a:rPr lang="en-SG" dirty="0" err="1">
                <a:latin typeface="Century Gothic" panose="020B0502020202020204" pitchFamily="34" charset="0"/>
              </a:rPr>
              <a:t>Youtube</a:t>
            </a:r>
            <a:r>
              <a:rPr lang="en-SG" dirty="0">
                <a:latin typeface="Century Gothic" panose="020B0502020202020204" pitchFamily="34" charset="0"/>
              </a:rPr>
              <a:t> comments and like-dislike figures can also be used for analysis of public sentiment. </a:t>
            </a:r>
          </a:p>
        </p:txBody>
      </p:sp>
    </p:spTree>
    <p:extLst>
      <p:ext uri="{BB962C8B-B14F-4D97-AF65-F5344CB8AC3E}">
        <p14:creationId xmlns:p14="http://schemas.microsoft.com/office/powerpoint/2010/main" val="3542323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ite vehicle fixing airliner front wheels">
            <a:extLst>
              <a:ext uri="{FF2B5EF4-FFF2-40B4-BE49-F238E27FC236}">
                <a16:creationId xmlns:a16="http://schemas.microsoft.com/office/drawing/2014/main" id="{CE5F64C5-31FA-46A3-B152-60E7CFB7D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8499"/>
            <a:ext cx="6858000" cy="546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3E32B7-FA25-4F6E-82BC-A7745B1CA3A2}"/>
              </a:ext>
            </a:extLst>
          </p:cNvPr>
          <p:cNvSpPr/>
          <p:nvPr/>
        </p:nvSpPr>
        <p:spPr>
          <a:xfrm>
            <a:off x="1015217" y="4356241"/>
            <a:ext cx="5402922" cy="4726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63123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40C6-79E9-4122-9C26-929D9BF25119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Limitations and Constraints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3A505E-5FCE-4CD8-A30B-9DBE5712ED84}"/>
              </a:ext>
            </a:extLst>
          </p:cNvPr>
          <p:cNvSpPr txBox="1">
            <a:spLocks/>
          </p:cNvSpPr>
          <p:nvPr/>
        </p:nvSpPr>
        <p:spPr>
          <a:xfrm>
            <a:off x="2359121" y="2754092"/>
            <a:ext cx="4306920" cy="148262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 fontAlgn="base"/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Weights are estimated due to limited information on business</a:t>
            </a:r>
          </a:p>
          <a:p>
            <a:pPr marL="171450" indent="-171450" algn="just" fontAlgn="base"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</a:t>
            </a: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ifficult to assign proper weightage to more important features in scoring influencers and publishers</a:t>
            </a:r>
          </a:p>
          <a:p>
            <a:pPr marL="171450" lvl="1" indent="-171450" algn="just" fontAlgn="base">
              <a:buSzPct val="153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Data Imputation would be improved with feature understanding</a:t>
            </a:r>
          </a:p>
          <a:p>
            <a:pPr lvl="2" fontAlgn="base"/>
            <a:endParaRPr lang="en-US" sz="1200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fontAlgn="base"/>
            <a:endParaRPr lang="en-US" sz="1200" dirty="0">
              <a:solidFill>
                <a:schemeClr val="tx1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731FA0-F17A-48CC-B212-1AAE8C7D6129}"/>
              </a:ext>
            </a:extLst>
          </p:cNvPr>
          <p:cNvSpPr txBox="1">
            <a:spLocks/>
          </p:cNvSpPr>
          <p:nvPr/>
        </p:nvSpPr>
        <p:spPr>
          <a:xfrm>
            <a:off x="2325101" y="1330395"/>
            <a:ext cx="4306921" cy="105901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fontAlgn="base"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The datasets provided to us tends to be </a:t>
            </a: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highly skewed </a:t>
            </a:r>
          </a:p>
          <a:p>
            <a:pPr marL="171450" indent="-171450" fontAlgn="base"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This causes the clustering algorithm to cluster these data points as a small cluster</a:t>
            </a:r>
          </a:p>
          <a:p>
            <a:pPr marL="171450" indent="-171450" fontAlgn="base"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This skewed cluster size </a:t>
            </a:r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limits segment analysis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7C547-467B-45A4-824D-D0E3B05AB65A}"/>
              </a:ext>
            </a:extLst>
          </p:cNvPr>
          <p:cNvSpPr/>
          <p:nvPr/>
        </p:nvSpPr>
        <p:spPr>
          <a:xfrm>
            <a:off x="350842" y="1327917"/>
            <a:ext cx="1974259" cy="1061491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chemeClr val="bg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Dataset Skewness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9CDC78-8FAD-45B0-A473-A12CB4155429}"/>
              </a:ext>
            </a:extLst>
          </p:cNvPr>
          <p:cNvSpPr/>
          <p:nvPr/>
        </p:nvSpPr>
        <p:spPr>
          <a:xfrm>
            <a:off x="350842" y="2754093"/>
            <a:ext cx="2008279" cy="1482626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Business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1101399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EB53-C03C-4D95-AD86-2BF19E696283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830668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Further Improvements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7317FE-EF33-4055-83E9-5C90E0DA8401}"/>
              </a:ext>
            </a:extLst>
          </p:cNvPr>
          <p:cNvGrpSpPr/>
          <p:nvPr/>
        </p:nvGrpSpPr>
        <p:grpSpPr>
          <a:xfrm>
            <a:off x="296615" y="2537423"/>
            <a:ext cx="2982915" cy="1870997"/>
            <a:chOff x="3409843" y="811746"/>
            <a:chExt cx="3150442" cy="1419923"/>
          </a:xfrm>
        </p:grpSpPr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03A8F5FA-9012-4963-8C1E-A0A36AA1C029}"/>
                </a:ext>
              </a:extLst>
            </p:cNvPr>
            <p:cNvSpPr txBox="1">
              <a:spLocks/>
            </p:cNvSpPr>
            <p:nvPr/>
          </p:nvSpPr>
          <p:spPr>
            <a:xfrm>
              <a:off x="3409843" y="1081757"/>
              <a:ext cx="3150442" cy="11499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 algn="just">
                <a:buSzPct val="150000"/>
                <a:buFont typeface="Arial" panose="020B0604020202020204" pitchFamily="34" charset="0"/>
                <a:buChar char="•"/>
              </a:pPr>
              <a:r>
                <a:rPr lang="en-US" sz="1200" u="sng" dirty="0">
                  <a:latin typeface="Century Gothic" panose="020B0502020202020204" pitchFamily="34" charset="0"/>
                  <a:cs typeface="Calibri" panose="020F0502020204030204" pitchFamily="34" charset="0"/>
                </a:rPr>
                <a:t>Increase data rows and instances </a:t>
              </a:r>
              <a:r>
                <a:rPr lang="en-US" sz="1200" dirty="0">
                  <a:latin typeface="Century Gothic" panose="020B0502020202020204" pitchFamily="34" charset="0"/>
                  <a:cs typeface="Calibri" panose="020F0502020204030204" pitchFamily="34" charset="0"/>
                </a:rPr>
                <a:t>(especially accounts with large following) so that the clustering algorithm can generate more even datasets</a:t>
              </a:r>
              <a:r>
                <a:rPr lang="en-US" sz="1200" dirty="0">
                  <a:latin typeface="Century Gothic" panose="020B0502020202020204" pitchFamily="34" charset="0"/>
                  <a:cs typeface="Calibri" panose="020F0502020204030204" pitchFamily="34" charset="0"/>
                  <a:sym typeface="Wingdings" panose="05000000000000000000" pitchFamily="2" charset="2"/>
                </a:rPr>
                <a:t> large dataset allows better understanding of Influencers and Publisher segments</a:t>
              </a:r>
              <a:endParaRPr lang="en-US" sz="1200" dirty="0"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CD4798-1ECB-4E69-B7E9-5B108D2C2530}"/>
                </a:ext>
              </a:extLst>
            </p:cNvPr>
            <p:cNvSpPr/>
            <p:nvPr/>
          </p:nvSpPr>
          <p:spPr>
            <a:xfrm>
              <a:off x="3409843" y="811746"/>
              <a:ext cx="3150442" cy="267657"/>
            </a:xfrm>
            <a:prstGeom prst="rect">
              <a:avLst/>
            </a:prstGeom>
            <a:solidFill>
              <a:srgbClr val="012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latin typeface="Century Gothic" panose="020B0502020202020204" pitchFamily="34" charset="0"/>
                  <a:cs typeface="Calibri" panose="020F0502020204030204" pitchFamily="34" charset="0"/>
                </a:rPr>
                <a:t>Data Points Enhancement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1CF8F3-6326-4492-BE64-5225808AE1E8}"/>
              </a:ext>
            </a:extLst>
          </p:cNvPr>
          <p:cNvGrpSpPr/>
          <p:nvPr/>
        </p:nvGrpSpPr>
        <p:grpSpPr>
          <a:xfrm>
            <a:off x="3399241" y="2518348"/>
            <a:ext cx="3131284" cy="1890072"/>
            <a:chOff x="275413" y="2226910"/>
            <a:chExt cx="3004116" cy="1828430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1E916B21-2D49-4248-87B4-A367C619C4BF}"/>
                </a:ext>
              </a:extLst>
            </p:cNvPr>
            <p:cNvSpPr txBox="1">
              <a:spLocks/>
            </p:cNvSpPr>
            <p:nvPr/>
          </p:nvSpPr>
          <p:spPr>
            <a:xfrm>
              <a:off x="275413" y="2540130"/>
              <a:ext cx="3004116" cy="1515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 algn="just">
                <a:buSzPct val="150000"/>
                <a:buFont typeface="Arial" panose="020B0604020202020204" pitchFamily="34" charset="0"/>
                <a:buChar char="•"/>
              </a:pPr>
              <a:r>
                <a:rPr lang="en-SG" sz="1200" dirty="0">
                  <a:latin typeface="Century Gothic" panose="020B0502020202020204" pitchFamily="34" charset="0"/>
                  <a:cs typeface="Calibri" panose="020F0502020204030204" pitchFamily="34" charset="0"/>
                </a:rPr>
                <a:t>Study the user </a:t>
              </a:r>
              <a:r>
                <a:rPr lang="en-SG" sz="1200" u="sng" dirty="0">
                  <a:latin typeface="Century Gothic" panose="020B0502020202020204" pitchFamily="34" charset="0"/>
                  <a:cs typeface="Calibri" panose="020F0502020204030204" pitchFamily="34" charset="0"/>
                </a:rPr>
                <a:t>behaviour mouse-clicks, time spent on website, </a:t>
              </a:r>
              <a:r>
                <a:rPr lang="en-SG" sz="1200" dirty="0">
                  <a:latin typeface="Century Gothic" panose="020B0502020202020204" pitchFamily="34" charset="0"/>
                  <a:cs typeface="Calibri" panose="020F0502020204030204" pitchFamily="34" charset="0"/>
                </a:rPr>
                <a:t>etc as feature as well to study reception to press release</a:t>
              </a:r>
            </a:p>
            <a:p>
              <a:pPr marL="171450" indent="-171450" algn="just">
                <a:buSzPct val="150000"/>
                <a:buFont typeface="Arial" panose="020B0604020202020204" pitchFamily="34" charset="0"/>
                <a:buChar char="•"/>
              </a:pPr>
              <a:endParaRPr lang="en-SG" sz="1200" dirty="0"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97D6B1-AD14-492D-9D82-CD08E9D6F30D}"/>
                </a:ext>
              </a:extLst>
            </p:cNvPr>
            <p:cNvSpPr/>
            <p:nvPr/>
          </p:nvSpPr>
          <p:spPr>
            <a:xfrm>
              <a:off x="296614" y="2226910"/>
              <a:ext cx="2982915" cy="308850"/>
            </a:xfrm>
            <a:prstGeom prst="rect">
              <a:avLst/>
            </a:prstGeom>
            <a:solidFill>
              <a:srgbClr val="012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latin typeface="Century Gothic" panose="020B0502020202020204" pitchFamily="34" charset="0"/>
                  <a:cs typeface="Calibri" panose="020F0502020204030204" pitchFamily="34" charset="0"/>
                </a:rPr>
                <a:t>User Behaviour Study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75EDB7-8A41-4B2A-BDEA-A21F262DFA3E}"/>
              </a:ext>
            </a:extLst>
          </p:cNvPr>
          <p:cNvGrpSpPr/>
          <p:nvPr/>
        </p:nvGrpSpPr>
        <p:grpSpPr>
          <a:xfrm>
            <a:off x="3368460" y="796722"/>
            <a:ext cx="3162065" cy="1515210"/>
            <a:chOff x="3409843" y="3443135"/>
            <a:chExt cx="3020127" cy="1117135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3C7E6088-6D77-45AB-A1F1-B0489C7B45B9}"/>
                </a:ext>
              </a:extLst>
            </p:cNvPr>
            <p:cNvSpPr txBox="1">
              <a:spLocks/>
            </p:cNvSpPr>
            <p:nvPr/>
          </p:nvSpPr>
          <p:spPr>
            <a:xfrm>
              <a:off x="3409843" y="3685850"/>
              <a:ext cx="3020127" cy="874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indent="-171450" algn="just">
                <a:buSzPct val="150000"/>
                <a:buFont typeface="Arial" panose="020B0604020202020204" pitchFamily="34" charset="0"/>
                <a:buChar char="•"/>
              </a:pPr>
              <a:r>
                <a:rPr lang="en-SG" sz="1200" dirty="0">
                  <a:latin typeface="Century Gothic" panose="020B0502020202020204" pitchFamily="34" charset="0"/>
                  <a:cs typeface="Calibri" panose="020F0502020204030204" pitchFamily="34" charset="0"/>
                </a:rPr>
                <a:t>Scrape more data from Wikipedia or other websites that has content on specific publishers</a:t>
              </a:r>
            </a:p>
            <a:p>
              <a:pPr marL="171450" indent="-171450" algn="just">
                <a:buSzPct val="150000"/>
                <a:buFont typeface="Arial" panose="020B0604020202020204" pitchFamily="34" charset="0"/>
                <a:buChar char="•"/>
              </a:pPr>
              <a:endParaRPr lang="en-SG" sz="1200" dirty="0">
                <a:latin typeface="Century Gothic" panose="020B0502020202020204" pitchFamily="34" charset="0"/>
                <a:cs typeface="Calibri" panose="020F0502020204030204" pitchFamily="34" charset="0"/>
              </a:endParaRPr>
            </a:p>
            <a:p>
              <a:pPr marL="171450" indent="-171450" algn="just">
                <a:buSzPct val="150000"/>
                <a:buFont typeface="Arial" panose="020B0604020202020204" pitchFamily="34" charset="0"/>
                <a:buChar char="•"/>
              </a:pPr>
              <a:endParaRPr lang="en-SG" sz="1200" dirty="0">
                <a:latin typeface="Century Gothic" panose="020B0502020202020204" pitchFamily="34" charset="0"/>
                <a:cs typeface="Calibri" panose="020F0502020204030204" pitchFamily="34" charset="0"/>
              </a:endParaRPr>
            </a:p>
            <a:p>
              <a:pPr marL="171450" indent="-171450" algn="just">
                <a:buSzPct val="150000"/>
                <a:buFont typeface="Arial" panose="020B0604020202020204" pitchFamily="34" charset="0"/>
                <a:buChar char="•"/>
              </a:pPr>
              <a:endParaRPr lang="en-SG" sz="1200" dirty="0">
                <a:latin typeface="Century Gothic" panose="020B0502020202020204" pitchFamily="34" charset="0"/>
                <a:cs typeface="Calibri" panose="020F0502020204030204" pitchFamily="34" charset="0"/>
              </a:endParaRPr>
            </a:p>
            <a:p>
              <a:pPr marL="171450" indent="-171450" algn="just">
                <a:buSzPct val="150000"/>
                <a:buFont typeface="Arial" panose="020B0604020202020204" pitchFamily="34" charset="0"/>
                <a:buChar char="•"/>
              </a:pPr>
              <a:endParaRPr lang="en-SG" sz="1200" dirty="0">
                <a:latin typeface="Century Gothic" panose="020B0502020202020204" pitchFamily="34" charset="0"/>
                <a:cs typeface="Calibri" panose="020F0502020204030204" pitchFamily="34" charset="0"/>
              </a:endParaRPr>
            </a:p>
            <a:p>
              <a:pPr marL="171450" indent="-171450" algn="just">
                <a:buSzPct val="150000"/>
                <a:buFont typeface="Arial" panose="020B0604020202020204" pitchFamily="34" charset="0"/>
                <a:buChar char="•"/>
              </a:pPr>
              <a:endParaRPr lang="en-SG" sz="1200" dirty="0">
                <a:latin typeface="Century Gothic" panose="020B0502020202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27DC0-BC51-4FDF-951C-7A35A7821AE4}"/>
                </a:ext>
              </a:extLst>
            </p:cNvPr>
            <p:cNvSpPr/>
            <p:nvPr/>
          </p:nvSpPr>
          <p:spPr>
            <a:xfrm>
              <a:off x="3409843" y="3443135"/>
              <a:ext cx="3020127" cy="224406"/>
            </a:xfrm>
            <a:prstGeom prst="rect">
              <a:avLst/>
            </a:prstGeom>
            <a:solidFill>
              <a:srgbClr val="012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b="1" dirty="0">
                  <a:latin typeface="Century Gothic" panose="020B0502020202020204" pitchFamily="34" charset="0"/>
                  <a:cs typeface="Calibri" panose="020F0502020204030204" pitchFamily="34" charset="0"/>
                </a:rPr>
                <a:t>Analyse Publisher Profiles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C8790F63-681C-4703-8B3F-522F8089AE5B}"/>
              </a:ext>
            </a:extLst>
          </p:cNvPr>
          <p:cNvSpPr txBox="1">
            <a:spLocks/>
          </p:cNvSpPr>
          <p:nvPr/>
        </p:nvSpPr>
        <p:spPr>
          <a:xfrm>
            <a:off x="296615" y="1077576"/>
            <a:ext cx="2982915" cy="1280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  <a:cs typeface="Calibri" panose="020F0502020204030204" pitchFamily="34" charset="0"/>
              </a:rPr>
              <a:t>We did not manage to </a:t>
            </a:r>
            <a:r>
              <a:rPr lang="en-US" sz="1200" b="1" dirty="0">
                <a:latin typeface="Century Gothic" panose="020B0502020202020204" pitchFamily="34" charset="0"/>
                <a:cs typeface="Calibri" panose="020F0502020204030204" pitchFamily="34" charset="0"/>
              </a:rPr>
              <a:t>all datapoints</a:t>
            </a:r>
            <a:r>
              <a:rPr lang="en-US" sz="1200" dirty="0">
                <a:latin typeface="Century Gothic" panose="020B0502020202020204" pitchFamily="34" charset="0"/>
                <a:cs typeface="Calibri" panose="020F0502020204030204" pitchFamily="34" charset="0"/>
              </a:rPr>
              <a:t> in our dataset (</a:t>
            </a:r>
            <a:r>
              <a:rPr lang="en-US" sz="1200" dirty="0" err="1">
                <a:latin typeface="Century Gothic" panose="020B0502020202020204" pitchFamily="34" charset="0"/>
                <a:cs typeface="Calibri" panose="020F0502020204030204" pitchFamily="34" charset="0"/>
              </a:rPr>
              <a:t>e.g</a:t>
            </a:r>
            <a:r>
              <a:rPr lang="en-US" sz="1200" dirty="0">
                <a:latin typeface="Century Gothic" panose="020B0502020202020204" pitchFamily="34" charset="0"/>
                <a:cs typeface="Calibri" panose="020F0502020204030204" pitchFamily="34" charset="0"/>
              </a:rPr>
              <a:t> article content)</a:t>
            </a:r>
          </a:p>
          <a:p>
            <a:pPr marL="171450" indent="-171450" algn="just"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  <a:cs typeface="Calibri" panose="020F0502020204030204" pitchFamily="34" charset="0"/>
              </a:rPr>
              <a:t>We could have leveraged on text analysis on the 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19DFCA-42E0-454D-A9B5-CBF95DC2442F}"/>
              </a:ext>
            </a:extLst>
          </p:cNvPr>
          <p:cNvSpPr/>
          <p:nvPr/>
        </p:nvSpPr>
        <p:spPr>
          <a:xfrm>
            <a:off x="296615" y="796722"/>
            <a:ext cx="2982916" cy="267659"/>
          </a:xfrm>
          <a:prstGeom prst="rect">
            <a:avLst/>
          </a:prstGeom>
          <a:solidFill>
            <a:srgbClr val="012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latin typeface="Century Gothic" panose="020B0502020202020204" pitchFamily="34" charset="0"/>
                <a:cs typeface="Calibri" panose="020F0502020204030204" pitchFamily="34" charset="0"/>
              </a:rPr>
              <a:t>Text Analytics</a:t>
            </a:r>
          </a:p>
        </p:txBody>
      </p:sp>
    </p:spTree>
    <p:extLst>
      <p:ext uri="{BB962C8B-B14F-4D97-AF65-F5344CB8AC3E}">
        <p14:creationId xmlns:p14="http://schemas.microsoft.com/office/powerpoint/2010/main" val="1938649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wo persons lying on gang chair">
            <a:extLst>
              <a:ext uri="{FF2B5EF4-FFF2-40B4-BE49-F238E27FC236}">
                <a16:creationId xmlns:a16="http://schemas.microsoft.com/office/drawing/2014/main" id="{DD0AEB9C-8A04-4FB2-9677-C9A8480D1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522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FD66CF-A2B0-4E80-BEF5-AB42CB827D81}"/>
              </a:ext>
            </a:extLst>
          </p:cNvPr>
          <p:cNvSpPr/>
          <p:nvPr/>
        </p:nvSpPr>
        <p:spPr>
          <a:xfrm>
            <a:off x="778883" y="3783108"/>
            <a:ext cx="5300234" cy="959223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THANK YOU</a:t>
            </a:r>
          </a:p>
          <a:p>
            <a:pPr algn="ctr"/>
            <a:r>
              <a:rPr lang="en-GB" sz="3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HAVE A PLEASANT FLIGHT!</a:t>
            </a:r>
          </a:p>
        </p:txBody>
      </p:sp>
    </p:spTree>
    <p:extLst>
      <p:ext uri="{BB962C8B-B14F-4D97-AF65-F5344CB8AC3E}">
        <p14:creationId xmlns:p14="http://schemas.microsoft.com/office/powerpoint/2010/main" val="3310623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811E-8E28-4B58-A87E-8393D4B1C9AB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Twitter Influencer Dataset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180B52-1CF6-4FAA-BB38-1C79D68B30BA}"/>
              </a:ext>
            </a:extLst>
          </p:cNvPr>
          <p:cNvCxnSpPr>
            <a:cxnSpLocks/>
          </p:cNvCxnSpPr>
          <p:nvPr/>
        </p:nvCxnSpPr>
        <p:spPr>
          <a:xfrm>
            <a:off x="296616" y="686641"/>
            <a:ext cx="6264767" cy="0"/>
          </a:xfrm>
          <a:prstGeom prst="line">
            <a:avLst/>
          </a:prstGeom>
          <a:ln w="19050">
            <a:solidFill>
              <a:srgbClr val="1F2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5BF6426-135E-439C-BB93-3A31F3CBA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8"/>
          <a:stretch/>
        </p:blipFill>
        <p:spPr>
          <a:xfrm>
            <a:off x="296615" y="738428"/>
            <a:ext cx="6360568" cy="3151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2F8C2-526A-467C-9C0F-53E9DDD04D14}"/>
              </a:ext>
            </a:extLst>
          </p:cNvPr>
          <p:cNvSpPr txBox="1"/>
          <p:nvPr/>
        </p:nvSpPr>
        <p:spPr>
          <a:xfrm>
            <a:off x="296615" y="3890122"/>
            <a:ext cx="6264767" cy="70788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SG" sz="1000" b="1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Step 1: </a:t>
            </a:r>
            <a:r>
              <a:rPr lang="en-SG" sz="1000" dirty="0">
                <a:latin typeface="Century Gothic" panose="020B0502020202020204" pitchFamily="34" charset="0"/>
              </a:rPr>
              <a:t>Normalise </a:t>
            </a:r>
            <a:r>
              <a:rPr lang="en-SG" sz="1000" b="1" dirty="0">
                <a:latin typeface="Century Gothic" panose="020B0502020202020204" pitchFamily="34" charset="0"/>
              </a:rPr>
              <a:t>all json columns </a:t>
            </a:r>
            <a:r>
              <a:rPr lang="en-SG" sz="1000" dirty="0">
                <a:latin typeface="Century Gothic" panose="020B0502020202020204" pitchFamily="34" charset="0"/>
              </a:rPr>
              <a:t>in the Influencer Dataset.</a:t>
            </a: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SG" sz="1000" b="1" dirty="0">
                <a:latin typeface="Century Gothic" panose="020B0502020202020204" pitchFamily="34" charset="0"/>
              </a:rPr>
              <a:t>Step 2: </a:t>
            </a:r>
            <a:r>
              <a:rPr lang="en-SG" sz="1000" dirty="0">
                <a:latin typeface="Century Gothic" panose="020B0502020202020204" pitchFamily="34" charset="0"/>
              </a:rPr>
              <a:t>Inspect for </a:t>
            </a:r>
            <a:r>
              <a:rPr lang="en-SG" sz="1000" b="1" dirty="0">
                <a:latin typeface="Century Gothic" panose="020B0502020202020204" pitchFamily="34" charset="0"/>
              </a:rPr>
              <a:t>duplicates</a:t>
            </a:r>
            <a:r>
              <a:rPr lang="en-SG" sz="1000" dirty="0">
                <a:latin typeface="Century Gothic" panose="020B0502020202020204" pitchFamily="34" charset="0"/>
              </a:rPr>
              <a:t> data of various </a:t>
            </a:r>
            <a:r>
              <a:rPr lang="en-SG" sz="1000" dirty="0" err="1">
                <a:latin typeface="Century Gothic" panose="020B0502020202020204" pitchFamily="34" charset="0"/>
              </a:rPr>
              <a:t>twitter_handles</a:t>
            </a:r>
            <a:endParaRPr lang="en-SG" sz="1000" dirty="0">
              <a:latin typeface="Century Gothic" panose="020B0502020202020204" pitchFamily="34" charset="0"/>
            </a:endParaRPr>
          </a:p>
          <a:p>
            <a:pPr marL="285750" lvl="0" indent="-171450">
              <a:buSzPts val="1800"/>
              <a:buFont typeface="Arial" panose="020B0604020202020204" pitchFamily="34" charset="0"/>
              <a:buChar char="•"/>
            </a:pPr>
            <a:r>
              <a:rPr lang="en-SG" sz="1000" i="1" dirty="0">
                <a:latin typeface="Century Gothic" panose="020B0502020202020204" pitchFamily="34" charset="0"/>
              </a:rPr>
              <a:t>Bar Plot above shows that one twitter handle has many records, indicating duplicated twitter handles)</a:t>
            </a:r>
          </a:p>
        </p:txBody>
      </p:sp>
    </p:spTree>
    <p:extLst>
      <p:ext uri="{BB962C8B-B14F-4D97-AF65-F5344CB8AC3E}">
        <p14:creationId xmlns:p14="http://schemas.microsoft.com/office/powerpoint/2010/main" val="91597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6C70-CC14-4B42-BD9B-3F95DE5E42FC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Twitter Influencer Dataset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1859EF-B0EC-4250-A27F-2BE5A8DEAA44}"/>
              </a:ext>
            </a:extLst>
          </p:cNvPr>
          <p:cNvCxnSpPr>
            <a:cxnSpLocks/>
          </p:cNvCxnSpPr>
          <p:nvPr/>
        </p:nvCxnSpPr>
        <p:spPr>
          <a:xfrm>
            <a:off x="296616" y="686641"/>
            <a:ext cx="6264767" cy="0"/>
          </a:xfrm>
          <a:prstGeom prst="line">
            <a:avLst/>
          </a:prstGeom>
          <a:ln w="19050">
            <a:solidFill>
              <a:srgbClr val="1F2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5904116-3E0D-40B6-A4BC-E183812BAC83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408E08-1F44-4184-8663-6DEA2EF791E7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05CA76-A5FC-4475-91D8-1BB60AA2EA03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5F5DB-89D5-48DF-AF3B-89D5501EFBAA}"/>
              </a:ext>
            </a:extLst>
          </p:cNvPr>
          <p:cNvSpPr/>
          <p:nvPr/>
        </p:nvSpPr>
        <p:spPr>
          <a:xfrm>
            <a:off x="3311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 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72078C-E043-40D3-98D4-E872309E6E65}"/>
              </a:ext>
            </a:extLst>
          </p:cNvPr>
          <p:cNvSpPr txBox="1">
            <a:spLocks/>
          </p:cNvSpPr>
          <p:nvPr/>
        </p:nvSpPr>
        <p:spPr>
          <a:xfrm>
            <a:off x="179985" y="842014"/>
            <a:ext cx="6435968" cy="37837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SzPct val="180000"/>
              <a:buFont typeface="Arial" panose="020B0604020202020204" pitchFamily="34" charset="0"/>
              <a:buChar char="•"/>
            </a:pPr>
            <a:r>
              <a:rPr lang="en-SG" sz="1350" dirty="0">
                <a:latin typeface="Calibri" panose="020F0502020204030204" pitchFamily="34" charset="0"/>
                <a:cs typeface="Calibri" panose="020F0502020204030204" pitchFamily="34" charset="0"/>
              </a:rPr>
              <a:t>Perform </a:t>
            </a:r>
            <a:r>
              <a:rPr lang="en-SG" sz="1350" b="1" dirty="0">
                <a:latin typeface="Calibri" panose="020F0502020204030204" pitchFamily="34" charset="0"/>
                <a:cs typeface="Calibri" panose="020F0502020204030204" pitchFamily="34" charset="0"/>
              </a:rPr>
              <a:t>deduplication</a:t>
            </a:r>
            <a:r>
              <a:rPr lang="en-SG" sz="1350" dirty="0">
                <a:latin typeface="Calibri" panose="020F0502020204030204" pitchFamily="34" charset="0"/>
                <a:cs typeface="Calibri" panose="020F0502020204030204" pitchFamily="34" charset="0"/>
              </a:rPr>
              <a:t> to obtain distinct Influencers </a:t>
            </a:r>
          </a:p>
          <a:p>
            <a:pPr marL="285750" indent="-285750" algn="just">
              <a:buSzPct val="180000"/>
              <a:buFont typeface="Arial" panose="020B0604020202020204" pitchFamily="34" charset="0"/>
              <a:buChar char="•"/>
            </a:pPr>
            <a:r>
              <a:rPr lang="en-SG" sz="1350" dirty="0">
                <a:latin typeface="Calibri" panose="020F0502020204030204" pitchFamily="34" charset="0"/>
                <a:cs typeface="Calibri" panose="020F0502020204030204" pitchFamily="34" charset="0"/>
              </a:rPr>
              <a:t>Relevant aggregation functions are applied to the various attributes to ensure </a:t>
            </a:r>
            <a:r>
              <a:rPr lang="en-SG" sz="1350" b="1" dirty="0">
                <a:latin typeface="Calibri" panose="020F0502020204030204" pitchFamily="34" charset="0"/>
                <a:cs typeface="Calibri" panose="020F0502020204030204" pitchFamily="34" charset="0"/>
              </a:rPr>
              <a:t>no data is removed</a:t>
            </a:r>
            <a:r>
              <a:rPr lang="en-SG" sz="135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SG" sz="1350" dirty="0" err="1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SG" sz="1350" dirty="0">
                <a:latin typeface="Calibri" panose="020F0502020204030204" pitchFamily="34" charset="0"/>
                <a:cs typeface="Calibri" panose="020F0502020204030204" pitchFamily="34" charset="0"/>
              </a:rPr>
              <a:t> social referrals are all joined and not removed.</a:t>
            </a:r>
          </a:p>
          <a:p>
            <a:pPr algn="just"/>
            <a:endParaRPr lang="en-SG" sz="13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SG" sz="135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3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3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SG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A23B24-912E-4D05-B5E6-71B58DB8B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1" t="50000" r="41850" b="23394"/>
          <a:stretch/>
        </p:blipFill>
        <p:spPr>
          <a:xfrm>
            <a:off x="1776966" y="2813453"/>
            <a:ext cx="3304068" cy="1643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666049-9AA2-482A-BB08-8D318829C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56" t="41419" r="27842" b="39063"/>
          <a:stretch/>
        </p:blipFill>
        <p:spPr>
          <a:xfrm>
            <a:off x="540899" y="1616474"/>
            <a:ext cx="5776200" cy="10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6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hallow focus photography of people inside of passenger plane">
            <a:extLst>
              <a:ext uri="{FF2B5EF4-FFF2-40B4-BE49-F238E27FC236}">
                <a16:creationId xmlns:a16="http://schemas.microsoft.com/office/drawing/2014/main" id="{01506652-8447-4E8A-90C8-97C87A7D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3435" y="0"/>
            <a:ext cx="771257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95620A-84AE-42D9-A71D-DE901A8D27AE}"/>
              </a:ext>
            </a:extLst>
          </p:cNvPr>
          <p:cNvSpPr/>
          <p:nvPr/>
        </p:nvSpPr>
        <p:spPr>
          <a:xfrm>
            <a:off x="1552228" y="2054832"/>
            <a:ext cx="3753543" cy="123289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STAKEHOLDER</a:t>
            </a:r>
          </a:p>
          <a:p>
            <a:pPr algn="ctr"/>
            <a:r>
              <a:rPr lang="en-GB" sz="3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546169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90E02-86EE-4979-8D70-C643FEC39B1D}"/>
              </a:ext>
            </a:extLst>
          </p:cNvPr>
          <p:cNvSpPr txBox="1">
            <a:spLocks/>
          </p:cNvSpPr>
          <p:nvPr/>
        </p:nvSpPr>
        <p:spPr>
          <a:xfrm>
            <a:off x="594772" y="149269"/>
            <a:ext cx="4114800" cy="467229"/>
          </a:xfrm>
          <a:prstGeom prst="rect">
            <a:avLst/>
          </a:prstGeom>
        </p:spPr>
        <p:txBody>
          <a:bodyPr vert="horz" lIns="51435" tIns="25718" rIns="51435" bIns="25718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>
                <a:solidFill>
                  <a:srgbClr val="012161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Influencer Segmentation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FA3166-8816-42B5-A80E-F8A22B604914}"/>
              </a:ext>
            </a:extLst>
          </p:cNvPr>
          <p:cNvSpPr txBox="1">
            <a:spLocks/>
          </p:cNvSpPr>
          <p:nvPr/>
        </p:nvSpPr>
        <p:spPr>
          <a:xfrm>
            <a:off x="281068" y="1004463"/>
            <a:ext cx="3249564" cy="31679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SG" sz="1350" dirty="0">
                <a:latin typeface="Calibri" panose="020F0502020204030204" pitchFamily="34" charset="0"/>
                <a:cs typeface="Calibri" panose="020F0502020204030204" pitchFamily="34" charset="0"/>
              </a:rPr>
              <a:t>Processing dataset to include the </a:t>
            </a:r>
            <a:r>
              <a:rPr lang="en-SG" sz="1350" b="1" dirty="0">
                <a:latin typeface="Calibri" panose="020F0502020204030204" pitchFamily="34" charset="0"/>
                <a:cs typeface="Calibri" panose="020F0502020204030204" pitchFamily="34" charset="0"/>
              </a:rPr>
              <a:t>count</a:t>
            </a:r>
            <a:r>
              <a:rPr lang="en-SG" sz="1350" dirty="0">
                <a:latin typeface="Calibri" panose="020F0502020204030204" pitchFamily="34" charset="0"/>
                <a:cs typeface="Calibri" panose="020F0502020204030204" pitchFamily="34" charset="0"/>
              </a:rPr>
              <a:t> of articles shared and favourites, retweets achieved on articles shared by influencers</a:t>
            </a:r>
          </a:p>
          <a:p>
            <a:pPr algn="just"/>
            <a:endParaRPr lang="en-SG" sz="13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SG" sz="135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3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SG" sz="13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SG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Flowchart: Extract 7">
            <a:extLst>
              <a:ext uri="{FF2B5EF4-FFF2-40B4-BE49-F238E27FC236}">
                <a16:creationId xmlns:a16="http://schemas.microsoft.com/office/drawing/2014/main" id="{9ECC8523-7C34-4CF9-BDA1-8D79436AB770}"/>
              </a:ext>
            </a:extLst>
          </p:cNvPr>
          <p:cNvSpPr/>
          <p:nvPr/>
        </p:nvSpPr>
        <p:spPr>
          <a:xfrm rot="5400000">
            <a:off x="3132188" y="2181466"/>
            <a:ext cx="1593250" cy="531628"/>
          </a:xfrm>
          <a:prstGeom prst="flowChartExtract">
            <a:avLst/>
          </a:prstGeom>
          <a:solidFill>
            <a:srgbClr val="01216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BD15B-A703-4420-94E9-F5D075F50BAA}"/>
              </a:ext>
            </a:extLst>
          </p:cNvPr>
          <p:cNvSpPr txBox="1"/>
          <p:nvPr/>
        </p:nvSpPr>
        <p:spPr>
          <a:xfrm>
            <a:off x="4252121" y="1893282"/>
            <a:ext cx="2277430" cy="1107996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lvl="4" algn="just"/>
            <a:endParaRPr lang="en-SG" sz="5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 algn="just"/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Selection of </a:t>
            </a:r>
            <a:r>
              <a:rPr lang="en-SG" b="1" dirty="0">
                <a:latin typeface="Calibri" panose="020F0502020204030204" pitchFamily="34" charset="0"/>
                <a:cs typeface="Calibri" panose="020F0502020204030204" pitchFamily="34" charset="0"/>
              </a:rPr>
              <a:t>relevant metrics</a:t>
            </a:r>
          </a:p>
          <a:p>
            <a:pPr lvl="4" algn="just"/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to run the </a:t>
            </a:r>
            <a:r>
              <a:rPr lang="en-SG" b="1" dirty="0">
                <a:latin typeface="Calibri" panose="020F0502020204030204" pitchFamily="34" charset="0"/>
                <a:cs typeface="Calibri" panose="020F0502020204030204" pitchFamily="34" charset="0"/>
              </a:rPr>
              <a:t>K-Means </a:t>
            </a:r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algorithm on to segment the data points for influencers </a:t>
            </a:r>
          </a:p>
          <a:p>
            <a:pPr lvl="4" algn="just"/>
            <a:endParaRPr lang="en-SG" sz="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3667A-834B-4D5B-AF43-30C4113AD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6" t="35311" r="49951" b="15360"/>
          <a:stretch/>
        </p:blipFill>
        <p:spPr>
          <a:xfrm>
            <a:off x="370747" y="1761084"/>
            <a:ext cx="3070206" cy="2159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2B75E3-02EB-4C4C-B4A6-CCB942549D61}"/>
              </a:ext>
            </a:extLst>
          </p:cNvPr>
          <p:cNvSpPr txBox="1"/>
          <p:nvPr/>
        </p:nvSpPr>
        <p:spPr>
          <a:xfrm>
            <a:off x="577425" y="532986"/>
            <a:ext cx="307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12161"/>
                </a:solidFill>
                <a:latin typeface="Century Gothic" panose="020B0502020202020204" pitchFamily="34" charset="0"/>
              </a:rPr>
              <a:t>Algorithm Selection</a:t>
            </a:r>
            <a:endParaRPr lang="en-SG" i="1" dirty="0">
              <a:solidFill>
                <a:srgbClr val="01216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515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3248</Words>
  <Application>Microsoft Office PowerPoint</Application>
  <PresentationFormat>Custom</PresentationFormat>
  <Paragraphs>481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Chivo</vt:lpstr>
      <vt:lpstr>Arial</vt:lpstr>
      <vt:lpstr>Calibri</vt:lpstr>
      <vt:lpstr>Century Gothic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Deliverables</dc:title>
  <dc:creator>kaely</dc:creator>
  <cp:lastModifiedBy>Kaelyn Zhuo</cp:lastModifiedBy>
  <cp:revision>356</cp:revision>
  <dcterms:modified xsi:type="dcterms:W3CDTF">2019-11-04T14:52:16Z</dcterms:modified>
</cp:coreProperties>
</file>